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81" r:id="rId1"/>
  </p:sldMasterIdLst>
  <p:notesMasterIdLst>
    <p:notesMasterId r:id="rId42"/>
  </p:notesMasterIdLst>
  <p:sldIdLst>
    <p:sldId id="388" r:id="rId2"/>
    <p:sldId id="389" r:id="rId3"/>
    <p:sldId id="390" r:id="rId4"/>
    <p:sldId id="392" r:id="rId5"/>
    <p:sldId id="393" r:id="rId6"/>
    <p:sldId id="394" r:id="rId7"/>
    <p:sldId id="399" r:id="rId8"/>
    <p:sldId id="400" r:id="rId9"/>
    <p:sldId id="391" r:id="rId10"/>
    <p:sldId id="396" r:id="rId11"/>
    <p:sldId id="395" r:id="rId12"/>
    <p:sldId id="397" r:id="rId13"/>
    <p:sldId id="427" r:id="rId14"/>
    <p:sldId id="428" r:id="rId15"/>
    <p:sldId id="398" r:id="rId16"/>
    <p:sldId id="402" r:id="rId17"/>
    <p:sldId id="404" r:id="rId18"/>
    <p:sldId id="405" r:id="rId19"/>
    <p:sldId id="406" r:id="rId20"/>
    <p:sldId id="407" r:id="rId21"/>
    <p:sldId id="408" r:id="rId22"/>
    <p:sldId id="409" r:id="rId23"/>
    <p:sldId id="410" r:id="rId24"/>
    <p:sldId id="425" r:id="rId25"/>
    <p:sldId id="411" r:id="rId26"/>
    <p:sldId id="412" r:id="rId27"/>
    <p:sldId id="414" r:id="rId28"/>
    <p:sldId id="413" r:id="rId29"/>
    <p:sldId id="416" r:id="rId30"/>
    <p:sldId id="415" r:id="rId31"/>
    <p:sldId id="417" r:id="rId32"/>
    <p:sldId id="418" r:id="rId33"/>
    <p:sldId id="419" r:id="rId34"/>
    <p:sldId id="420" r:id="rId35"/>
    <p:sldId id="421" r:id="rId36"/>
    <p:sldId id="422" r:id="rId37"/>
    <p:sldId id="423" r:id="rId38"/>
    <p:sldId id="424" r:id="rId39"/>
    <p:sldId id="403" r:id="rId40"/>
    <p:sldId id="426" r:id="rId41"/>
  </p:sldIdLst>
  <p:sldSz cx="10475913" cy="7345363"/>
  <p:notesSz cx="7102475" cy="10233025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50902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01804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52706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3608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545110" algn="l" defTabSz="10180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3054131" algn="l" defTabSz="10180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563150" algn="l" defTabSz="10180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4072175" algn="l" defTabSz="10180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F2F2F2"/>
    <a:srgbClr val="FF0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18" autoAdjust="0"/>
    <p:restoredTop sz="91805" autoAdjust="0"/>
  </p:normalViewPr>
  <p:slideViewPr>
    <p:cSldViewPr snapToObjects="1" showGuides="1">
      <p:cViewPr>
        <p:scale>
          <a:sx n="80" d="100"/>
          <a:sy n="80" d="100"/>
        </p:scale>
        <p:origin x="-2010" y="-300"/>
      </p:cViewPr>
      <p:guideLst>
        <p:guide orient="horz" pos="4549"/>
        <p:guide orient="horz" pos="448"/>
        <p:guide orient="horz" pos="4485"/>
        <p:guide orient="horz" pos="4208"/>
        <p:guide orient="horz" pos="78"/>
        <p:guide orient="horz" pos="638"/>
        <p:guide pos="78"/>
        <p:guide pos="6336"/>
        <p:guide pos="3300"/>
        <p:guide pos="6523"/>
      </p:guideLst>
    </p:cSldViewPr>
  </p:slideViewPr>
  <p:outlineViewPr>
    <p:cViewPr>
      <p:scale>
        <a:sx n="33" d="100"/>
        <a:sy n="33" d="100"/>
      </p:scale>
      <p:origin x="0" y="3753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0" d="100"/>
        <a:sy n="170" d="100"/>
      </p:scale>
      <p:origin x="0" y="2058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1175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8163" cy="511175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pPr>
              <a:defRPr/>
            </a:pPr>
            <a:fld id="{B02CBC8D-7FF1-4B43-ABC6-A4EEF6542E73}" type="datetimeFigureOut">
              <a:rPr lang="en-US"/>
              <a:pPr>
                <a:defRPr/>
              </a:pPr>
              <a:t>6/5/2023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14388" y="766763"/>
            <a:ext cx="54737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3250" cy="4605338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 smtClean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0263"/>
            <a:ext cx="3078163" cy="511175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2725" y="9720263"/>
            <a:ext cx="3078163" cy="511175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pPr>
              <a:defRPr/>
            </a:pPr>
            <a:fld id="{4C521E26-A184-4C74-AB33-274557BF7407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185423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09021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18044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27065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36087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545110" algn="l" defTabSz="101804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054131" algn="l" defTabSz="101804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563150" algn="l" defTabSz="101804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072175" algn="l" defTabSz="101804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Value (Binary)</a:t>
            </a:r>
            <a:endParaRPr lang="en-US" dirty="0" smtClean="0"/>
          </a:p>
          <a:p>
            <a:r>
              <a:rPr lang="en-US" b="1" dirty="0" smtClean="0"/>
              <a:t>Action Taken</a:t>
            </a:r>
            <a:endParaRPr lang="en-US" dirty="0" smtClean="0"/>
          </a:p>
          <a:p>
            <a:r>
              <a:rPr lang="en-US" dirty="0" smtClean="0"/>
              <a:t>00</a:t>
            </a:r>
          </a:p>
          <a:p>
            <a:r>
              <a:rPr lang="en-US" dirty="0" smtClean="0"/>
              <a:t>Skip the option.</a:t>
            </a:r>
          </a:p>
          <a:p>
            <a:r>
              <a:rPr lang="en-US" dirty="0" smtClean="0"/>
              <a:t>01</a:t>
            </a:r>
          </a:p>
          <a:p>
            <a:r>
              <a:rPr lang="en-US" dirty="0" smtClean="0"/>
              <a:t>Silently discard the packet.</a:t>
            </a:r>
          </a:p>
          <a:p>
            <a:r>
              <a:rPr lang="en-US" dirty="0" smtClean="0"/>
              <a:t>10</a:t>
            </a:r>
          </a:p>
          <a:p>
            <a:r>
              <a:rPr lang="en-US" dirty="0" smtClean="0"/>
              <a:t>Discard the packet, and send an ICMPv6 Parameter Problem message to the sender if the Destination Address field in the IPv6 header is a </a:t>
            </a:r>
            <a:r>
              <a:rPr lang="en-US" dirty="0" err="1" smtClean="0"/>
              <a:t>unicast</a:t>
            </a:r>
            <a:r>
              <a:rPr lang="en-US" dirty="0" smtClean="0"/>
              <a:t> or multicast address.</a:t>
            </a:r>
          </a:p>
          <a:p>
            <a:r>
              <a:rPr lang="en-US" dirty="0" smtClean="0"/>
              <a:t>11</a:t>
            </a:r>
          </a:p>
          <a:p>
            <a:r>
              <a:rPr lang="en-US" dirty="0" smtClean="0"/>
              <a:t>Discard the packet, and send an ICMPv6 Parameter Problem message to the sender if the Destination Address field in the IPv6 header is not a multicast address.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521E26-A184-4C74-AB33-274557BF740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https://www.iana.org/assignments/ipv6-multicast-addresses/ipv6-multicast-addresses.xhtml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521E26-A184-4C74-AB33-274557BF7407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ICMPv6 </a:t>
            </a:r>
            <a:r>
              <a:rPr lang="de-DE" sz="14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Neighbor</a:t>
            </a:r>
            <a:r>
              <a: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4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Solicitation</a:t>
            </a:r>
            <a:r>
              <a: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(NS) </a:t>
            </a:r>
          </a:p>
          <a:p>
            <a:r>
              <a: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ICMPv6 </a:t>
            </a:r>
            <a:r>
              <a:rPr lang="de-DE" sz="14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Neighbor</a:t>
            </a:r>
            <a:r>
              <a: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4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Advertisement</a:t>
            </a:r>
            <a:r>
              <a: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(NA) </a:t>
            </a:r>
          </a:p>
          <a:p>
            <a:r>
              <a: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Multicast </a:t>
            </a:r>
            <a:r>
              <a:rPr lang="de-DE" sz="14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Listener</a:t>
            </a:r>
            <a:r>
              <a: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Discovery (MLD)</a:t>
            </a:r>
          </a:p>
          <a:p>
            <a:endParaRPr lang="en-US" sz="14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•Stateless Address Auto-Configuration (SLAAC) - mandatory</a:t>
            </a:r>
          </a:p>
          <a:p>
            <a:r>
              <a: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•Dynamic Host Configuration Protocol for IPv6 (DHCPv6) - optional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521E26-A184-4C74-AB33-274557BF7407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Bild</a:t>
            </a:r>
            <a:r>
              <a:rPr lang="en-US" dirty="0" smtClean="0"/>
              <a:t>: https://www.elektronik-kompendium.de/sites/net/1902131.htm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521E26-A184-4C74-AB33-274557BF740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Bild</a:t>
            </a:r>
            <a:r>
              <a:rPr lang="en-US" dirty="0" smtClean="0"/>
              <a:t>: https://www.elektronik-kompendium.de/sites/net/1902131.htm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521E26-A184-4C74-AB33-274557BF740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Bild</a:t>
            </a:r>
            <a:r>
              <a:rPr lang="en-US" dirty="0" smtClean="0"/>
              <a:t>: https://www.elektronik-kompendium.de/sites/net/1902141.htm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521E26-A184-4C74-AB33-274557BF740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Transport: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der</a:t>
            </a:r>
            <a:r>
              <a:rPr lang="en-US" baseline="0" dirty="0" smtClean="0"/>
              <a:t> Payload </a:t>
            </a:r>
            <a:r>
              <a:rPr lang="en-US" baseline="0" dirty="0" err="1" smtClean="0"/>
              <a:t>ist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vershlüsselt</a:t>
            </a:r>
            <a:r>
              <a:rPr lang="en-US" baseline="0" dirty="0" smtClean="0"/>
              <a:t> und </a:t>
            </a:r>
            <a:r>
              <a:rPr lang="en-US" baseline="0" dirty="0" err="1" smtClean="0"/>
              <a:t>authentifizierbar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521E26-A184-4C74-AB33-274557BF7407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Bilder</a:t>
            </a:r>
            <a:r>
              <a:rPr lang="en-US" dirty="0" smtClean="0"/>
              <a:t>:</a:t>
            </a:r>
            <a:r>
              <a:rPr lang="en-US" baseline="0" dirty="0" smtClean="0"/>
              <a:t> https://www.redhat.com/sysadmin/ipv6-packets-and-ipsec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521E26-A184-4C74-AB33-274557BF740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Bilder: https://www.redhat.com/sysadmin/ipv6-packets-and-ipsec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521E26-A184-4C74-AB33-274557BF7407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Fragmentierung</a:t>
            </a:r>
            <a:r>
              <a:rPr lang="en-US" dirty="0" smtClean="0"/>
              <a:t>: https://www.caida.org/publications/papers/2002/Frag/frag.pdf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521E26-A184-4C74-AB33-274557BF7407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https://www.iana.org/assignments/ipv6-multicast-addresses/ipv6-multicast-addresses.xhtml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521E26-A184-4C74-AB33-274557BF7407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27"/>
          <p:cNvGrpSpPr>
            <a:grpSpLocks noChangeAspect="1"/>
          </p:cNvGrpSpPr>
          <p:nvPr/>
        </p:nvGrpSpPr>
        <p:grpSpPr>
          <a:xfrm>
            <a:off x="4294248" y="6"/>
            <a:ext cx="6188686" cy="7345363"/>
            <a:chOff x="3778209" y="0"/>
            <a:chExt cx="5444993" cy="5184775"/>
          </a:xfrm>
        </p:grpSpPr>
        <p:pic>
          <p:nvPicPr>
            <p:cNvPr id="29" name="Grafik 2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778209" y="0"/>
              <a:ext cx="5444993" cy="5184775"/>
            </a:xfrm>
            <a:prstGeom prst="rect">
              <a:avLst/>
            </a:prstGeom>
          </p:spPr>
        </p:pic>
        <p:pic>
          <p:nvPicPr>
            <p:cNvPr id="30" name="Grafik 29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060771" y="1620454"/>
              <a:ext cx="1975907" cy="26532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73904" y="2244654"/>
            <a:ext cx="5728378" cy="510018"/>
          </a:xfrm>
        </p:spPr>
        <p:txBody>
          <a:bodyPr wrap="none" bIns="0" anchor="b" anchorCtr="0"/>
          <a:lstStyle>
            <a:lvl1pPr>
              <a:lnSpc>
                <a:spcPts val="2673"/>
              </a:lnSpc>
              <a:defRPr sz="27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73904" y="2754546"/>
            <a:ext cx="5728378" cy="2652096"/>
          </a:xfrm>
        </p:spPr>
        <p:txBody>
          <a:bodyPr tIns="0" bIns="0"/>
          <a:lstStyle>
            <a:lvl1pPr marL="0" indent="0" algn="l">
              <a:lnSpc>
                <a:spcPts val="4009"/>
              </a:lnSpc>
              <a:spcBef>
                <a:spcPts val="0"/>
              </a:spcBef>
              <a:spcAft>
                <a:spcPts val="0"/>
              </a:spcAft>
              <a:buNone/>
              <a:defRPr sz="3600" cap="all" baseline="0">
                <a:solidFill>
                  <a:schemeClr val="accent2"/>
                </a:solidFill>
                <a:latin typeface="Exo 2 Semi Bold" pitchFamily="50" charset="0"/>
              </a:defRPr>
            </a:lvl1pPr>
            <a:lvl2pPr marL="5090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8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7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60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45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54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631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72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grpSp>
        <p:nvGrpSpPr>
          <p:cNvPr id="5" name="Gruppieren 69"/>
          <p:cNvGrpSpPr>
            <a:grpSpLocks noChangeAspect="1"/>
          </p:cNvGrpSpPr>
          <p:nvPr/>
        </p:nvGrpSpPr>
        <p:grpSpPr>
          <a:xfrm>
            <a:off x="327373" y="408302"/>
            <a:ext cx="1916868" cy="918033"/>
            <a:chOff x="7081838" y="144463"/>
            <a:chExt cx="1871662" cy="719137"/>
          </a:xfrm>
        </p:grpSpPr>
        <p:sp>
          <p:nvSpPr>
            <p:cNvPr id="7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81838" y="144463"/>
              <a:ext cx="1871662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2" name="Freeform 5"/>
            <p:cNvSpPr>
              <a:spLocks/>
            </p:cNvSpPr>
            <p:nvPr userDrawn="1"/>
          </p:nvSpPr>
          <p:spPr bwMode="auto">
            <a:xfrm>
              <a:off x="8216900" y="144463"/>
              <a:ext cx="455612" cy="392112"/>
            </a:xfrm>
            <a:custGeom>
              <a:avLst/>
              <a:gdLst>
                <a:gd name="T0" fmla="*/ 944 w 1277"/>
                <a:gd name="T1" fmla="*/ 552 h 1104"/>
                <a:gd name="T2" fmla="*/ 1277 w 1277"/>
                <a:gd name="T3" fmla="*/ 0 h 1104"/>
                <a:gd name="T4" fmla="*/ 0 w 1277"/>
                <a:gd name="T5" fmla="*/ 0 h 1104"/>
                <a:gd name="T6" fmla="*/ 0 w 1277"/>
                <a:gd name="T7" fmla="*/ 1104 h 1104"/>
                <a:gd name="T8" fmla="*/ 944 w 1277"/>
                <a:gd name="T9" fmla="*/ 55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1104">
                  <a:moveTo>
                    <a:pt x="944" y="552"/>
                  </a:moveTo>
                  <a:cubicBezTo>
                    <a:pt x="1110" y="357"/>
                    <a:pt x="1203" y="197"/>
                    <a:pt x="1277" y="0"/>
                  </a:cubicBezTo>
                  <a:lnTo>
                    <a:pt x="0" y="0"/>
                  </a:lnTo>
                  <a:lnTo>
                    <a:pt x="0" y="1104"/>
                  </a:lnTo>
                  <a:cubicBezTo>
                    <a:pt x="253" y="1070"/>
                    <a:pt x="607" y="949"/>
                    <a:pt x="944" y="552"/>
                  </a:cubicBezTo>
                  <a:close/>
                </a:path>
              </a:pathLst>
            </a:custGeom>
            <a:solidFill>
              <a:srgbClr val="0752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3" name="Rectangle 6"/>
            <p:cNvSpPr>
              <a:spLocks noChangeArrowheads="1"/>
            </p:cNvSpPr>
            <p:nvPr userDrawn="1"/>
          </p:nvSpPr>
          <p:spPr bwMode="auto">
            <a:xfrm>
              <a:off x="8216900" y="654050"/>
              <a:ext cx="714375" cy="200025"/>
            </a:xfrm>
            <a:prstGeom prst="rect">
              <a:avLst/>
            </a:prstGeom>
            <a:solidFill>
              <a:srgbClr val="EAB9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4" name="Freeform 7"/>
            <p:cNvSpPr>
              <a:spLocks/>
            </p:cNvSpPr>
            <p:nvPr userDrawn="1"/>
          </p:nvSpPr>
          <p:spPr bwMode="auto">
            <a:xfrm>
              <a:off x="8216900" y="144463"/>
              <a:ext cx="714375" cy="477837"/>
            </a:xfrm>
            <a:custGeom>
              <a:avLst/>
              <a:gdLst>
                <a:gd name="T0" fmla="*/ 2000 w 2000"/>
                <a:gd name="T1" fmla="*/ 0 h 1349"/>
                <a:gd name="T2" fmla="*/ 1361 w 2000"/>
                <a:gd name="T3" fmla="*/ 0 h 1349"/>
                <a:gd name="T4" fmla="*/ 992 w 2000"/>
                <a:gd name="T5" fmla="*/ 627 h 1349"/>
                <a:gd name="T6" fmla="*/ 0 w 2000"/>
                <a:gd name="T7" fmla="*/ 1193 h 1349"/>
                <a:gd name="T8" fmla="*/ 0 w 2000"/>
                <a:gd name="T9" fmla="*/ 1349 h 1349"/>
                <a:gd name="T10" fmla="*/ 2000 w 2000"/>
                <a:gd name="T11" fmla="*/ 1349 h 1349"/>
                <a:gd name="T12" fmla="*/ 2000 w 2000"/>
                <a:gd name="T13" fmla="*/ 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0" h="1349">
                  <a:moveTo>
                    <a:pt x="2000" y="0"/>
                  </a:moveTo>
                  <a:lnTo>
                    <a:pt x="1361" y="0"/>
                  </a:lnTo>
                  <a:cubicBezTo>
                    <a:pt x="1285" y="208"/>
                    <a:pt x="1168" y="419"/>
                    <a:pt x="992" y="627"/>
                  </a:cubicBezTo>
                  <a:cubicBezTo>
                    <a:pt x="644" y="1036"/>
                    <a:pt x="259" y="1159"/>
                    <a:pt x="0" y="1193"/>
                  </a:cubicBezTo>
                  <a:lnTo>
                    <a:pt x="0" y="1349"/>
                  </a:lnTo>
                  <a:lnTo>
                    <a:pt x="2000" y="1349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5" name="Freeform 8"/>
            <p:cNvSpPr>
              <a:spLocks noEditPoints="1"/>
            </p:cNvSpPr>
            <p:nvPr userDrawn="1"/>
          </p:nvSpPr>
          <p:spPr bwMode="auto">
            <a:xfrm>
              <a:off x="8250238" y="690563"/>
              <a:ext cx="95250" cy="131762"/>
            </a:xfrm>
            <a:custGeom>
              <a:avLst/>
              <a:gdLst>
                <a:gd name="T0" fmla="*/ 134 w 264"/>
                <a:gd name="T1" fmla="*/ 318 h 371"/>
                <a:gd name="T2" fmla="*/ 198 w 264"/>
                <a:gd name="T3" fmla="*/ 265 h 371"/>
                <a:gd name="T4" fmla="*/ 132 w 264"/>
                <a:gd name="T5" fmla="*/ 203 h 371"/>
                <a:gd name="T6" fmla="*/ 65 w 264"/>
                <a:gd name="T7" fmla="*/ 203 h 371"/>
                <a:gd name="T8" fmla="*/ 65 w 264"/>
                <a:gd name="T9" fmla="*/ 318 h 371"/>
                <a:gd name="T10" fmla="*/ 134 w 264"/>
                <a:gd name="T11" fmla="*/ 318 h 371"/>
                <a:gd name="T12" fmla="*/ 65 w 264"/>
                <a:gd name="T13" fmla="*/ 53 h 371"/>
                <a:gd name="T14" fmla="*/ 65 w 264"/>
                <a:gd name="T15" fmla="*/ 155 h 371"/>
                <a:gd name="T16" fmla="*/ 131 w 264"/>
                <a:gd name="T17" fmla="*/ 155 h 371"/>
                <a:gd name="T18" fmla="*/ 190 w 264"/>
                <a:gd name="T19" fmla="*/ 103 h 371"/>
                <a:gd name="T20" fmla="*/ 126 w 264"/>
                <a:gd name="T21" fmla="*/ 53 h 371"/>
                <a:gd name="T22" fmla="*/ 65 w 264"/>
                <a:gd name="T23" fmla="*/ 53 h 371"/>
                <a:gd name="T24" fmla="*/ 191 w 264"/>
                <a:gd name="T25" fmla="*/ 180 h 371"/>
                <a:gd name="T26" fmla="*/ 264 w 264"/>
                <a:gd name="T27" fmla="*/ 277 h 371"/>
                <a:gd name="T28" fmla="*/ 145 w 264"/>
                <a:gd name="T29" fmla="*/ 371 h 371"/>
                <a:gd name="T30" fmla="*/ 0 w 264"/>
                <a:gd name="T31" fmla="*/ 367 h 371"/>
                <a:gd name="T32" fmla="*/ 0 w 264"/>
                <a:gd name="T33" fmla="*/ 4 h 371"/>
                <a:gd name="T34" fmla="*/ 129 w 264"/>
                <a:gd name="T35" fmla="*/ 0 h 371"/>
                <a:gd name="T36" fmla="*/ 253 w 264"/>
                <a:gd name="T37" fmla="*/ 95 h 371"/>
                <a:gd name="T38" fmla="*/ 191 w 264"/>
                <a:gd name="T39" fmla="*/ 178 h 371"/>
                <a:gd name="T40" fmla="*/ 191 w 264"/>
                <a:gd name="T41" fmla="*/ 18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371">
                  <a:moveTo>
                    <a:pt x="134" y="318"/>
                  </a:moveTo>
                  <a:cubicBezTo>
                    <a:pt x="183" y="318"/>
                    <a:pt x="198" y="308"/>
                    <a:pt x="198" y="265"/>
                  </a:cubicBezTo>
                  <a:cubicBezTo>
                    <a:pt x="198" y="216"/>
                    <a:pt x="182" y="204"/>
                    <a:pt x="132" y="203"/>
                  </a:cubicBezTo>
                  <a:lnTo>
                    <a:pt x="65" y="203"/>
                  </a:lnTo>
                  <a:lnTo>
                    <a:pt x="65" y="318"/>
                  </a:lnTo>
                  <a:lnTo>
                    <a:pt x="134" y="318"/>
                  </a:lnTo>
                  <a:close/>
                  <a:moveTo>
                    <a:pt x="65" y="53"/>
                  </a:moveTo>
                  <a:lnTo>
                    <a:pt x="65" y="155"/>
                  </a:lnTo>
                  <a:lnTo>
                    <a:pt x="131" y="155"/>
                  </a:lnTo>
                  <a:cubicBezTo>
                    <a:pt x="175" y="155"/>
                    <a:pt x="190" y="145"/>
                    <a:pt x="190" y="103"/>
                  </a:cubicBezTo>
                  <a:cubicBezTo>
                    <a:pt x="190" y="63"/>
                    <a:pt x="174" y="53"/>
                    <a:pt x="126" y="53"/>
                  </a:cubicBezTo>
                  <a:lnTo>
                    <a:pt x="65" y="53"/>
                  </a:lnTo>
                  <a:close/>
                  <a:moveTo>
                    <a:pt x="191" y="180"/>
                  </a:moveTo>
                  <a:cubicBezTo>
                    <a:pt x="245" y="185"/>
                    <a:pt x="264" y="219"/>
                    <a:pt x="264" y="277"/>
                  </a:cubicBezTo>
                  <a:cubicBezTo>
                    <a:pt x="264" y="351"/>
                    <a:pt x="230" y="371"/>
                    <a:pt x="145" y="371"/>
                  </a:cubicBezTo>
                  <a:cubicBezTo>
                    <a:pt x="79" y="371"/>
                    <a:pt x="44" y="371"/>
                    <a:pt x="0" y="367"/>
                  </a:cubicBezTo>
                  <a:lnTo>
                    <a:pt x="0" y="4"/>
                  </a:lnTo>
                  <a:cubicBezTo>
                    <a:pt x="39" y="1"/>
                    <a:pt x="71" y="0"/>
                    <a:pt x="129" y="0"/>
                  </a:cubicBezTo>
                  <a:cubicBezTo>
                    <a:pt x="220" y="0"/>
                    <a:pt x="253" y="20"/>
                    <a:pt x="253" y="95"/>
                  </a:cubicBezTo>
                  <a:cubicBezTo>
                    <a:pt x="253" y="147"/>
                    <a:pt x="235" y="174"/>
                    <a:pt x="191" y="178"/>
                  </a:cubicBezTo>
                  <a:lnTo>
                    <a:pt x="191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6" name="Freeform 9"/>
            <p:cNvSpPr>
              <a:spLocks noEditPoints="1"/>
            </p:cNvSpPr>
            <p:nvPr userDrawn="1"/>
          </p:nvSpPr>
          <p:spPr bwMode="auto">
            <a:xfrm>
              <a:off x="8364538" y="688975"/>
              <a:ext cx="106362" cy="133350"/>
            </a:xfrm>
            <a:custGeom>
              <a:avLst/>
              <a:gdLst>
                <a:gd name="T0" fmla="*/ 69 w 299"/>
                <a:gd name="T1" fmla="*/ 188 h 376"/>
                <a:gd name="T2" fmla="*/ 149 w 299"/>
                <a:gd name="T3" fmla="*/ 320 h 376"/>
                <a:gd name="T4" fmla="*/ 230 w 299"/>
                <a:gd name="T5" fmla="*/ 188 h 376"/>
                <a:gd name="T6" fmla="*/ 149 w 299"/>
                <a:gd name="T7" fmla="*/ 56 h 376"/>
                <a:gd name="T8" fmla="*/ 69 w 299"/>
                <a:gd name="T9" fmla="*/ 188 h 376"/>
                <a:gd name="T10" fmla="*/ 299 w 299"/>
                <a:gd name="T11" fmla="*/ 188 h 376"/>
                <a:gd name="T12" fmla="*/ 149 w 299"/>
                <a:gd name="T13" fmla="*/ 376 h 376"/>
                <a:gd name="T14" fmla="*/ 0 w 299"/>
                <a:gd name="T15" fmla="*/ 188 h 376"/>
                <a:gd name="T16" fmla="*/ 149 w 299"/>
                <a:gd name="T17" fmla="*/ 0 h 376"/>
                <a:gd name="T18" fmla="*/ 299 w 299"/>
                <a:gd name="T19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76">
                  <a:moveTo>
                    <a:pt x="69" y="188"/>
                  </a:moveTo>
                  <a:cubicBezTo>
                    <a:pt x="69" y="289"/>
                    <a:pt x="88" y="320"/>
                    <a:pt x="149" y="320"/>
                  </a:cubicBezTo>
                  <a:cubicBezTo>
                    <a:pt x="211" y="320"/>
                    <a:pt x="230" y="289"/>
                    <a:pt x="230" y="188"/>
                  </a:cubicBezTo>
                  <a:cubicBezTo>
                    <a:pt x="230" y="87"/>
                    <a:pt x="211" y="56"/>
                    <a:pt x="149" y="56"/>
                  </a:cubicBezTo>
                  <a:cubicBezTo>
                    <a:pt x="88" y="56"/>
                    <a:pt x="69" y="87"/>
                    <a:pt x="69" y="188"/>
                  </a:cubicBezTo>
                  <a:close/>
                  <a:moveTo>
                    <a:pt x="299" y="188"/>
                  </a:moveTo>
                  <a:cubicBezTo>
                    <a:pt x="299" y="332"/>
                    <a:pt x="260" y="376"/>
                    <a:pt x="149" y="376"/>
                  </a:cubicBezTo>
                  <a:cubicBezTo>
                    <a:pt x="39" y="376"/>
                    <a:pt x="0" y="332"/>
                    <a:pt x="0" y="188"/>
                  </a:cubicBezTo>
                  <a:cubicBezTo>
                    <a:pt x="0" y="44"/>
                    <a:pt x="39" y="0"/>
                    <a:pt x="149" y="0"/>
                  </a:cubicBezTo>
                  <a:cubicBezTo>
                    <a:pt x="260" y="0"/>
                    <a:pt x="299" y="44"/>
                    <a:pt x="299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7" name="Freeform 10"/>
            <p:cNvSpPr>
              <a:spLocks/>
            </p:cNvSpPr>
            <p:nvPr userDrawn="1"/>
          </p:nvSpPr>
          <p:spPr bwMode="auto">
            <a:xfrm>
              <a:off x="849630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2 w 295"/>
                <a:gd name="T7" fmla="*/ 343 h 363"/>
                <a:gd name="T8" fmla="*/ 90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4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7" y="363"/>
                    <a:pt x="271" y="363"/>
                  </a:cubicBezTo>
                  <a:lnTo>
                    <a:pt x="219" y="363"/>
                  </a:lnTo>
                  <a:cubicBezTo>
                    <a:pt x="205" y="363"/>
                    <a:pt x="197" y="357"/>
                    <a:pt x="192" y="343"/>
                  </a:cubicBezTo>
                  <a:lnTo>
                    <a:pt x="90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4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8" name="Freeform 11"/>
            <p:cNvSpPr>
              <a:spLocks/>
            </p:cNvSpPr>
            <p:nvPr userDrawn="1"/>
          </p:nvSpPr>
          <p:spPr bwMode="auto">
            <a:xfrm>
              <a:off x="862965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1 w 295"/>
                <a:gd name="T7" fmla="*/ 343 h 363"/>
                <a:gd name="T8" fmla="*/ 89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3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6" y="363"/>
                    <a:pt x="271" y="363"/>
                  </a:cubicBezTo>
                  <a:lnTo>
                    <a:pt x="219" y="363"/>
                  </a:lnTo>
                  <a:cubicBezTo>
                    <a:pt x="204" y="363"/>
                    <a:pt x="197" y="357"/>
                    <a:pt x="191" y="343"/>
                  </a:cubicBezTo>
                  <a:lnTo>
                    <a:pt x="89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3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9" name="Freeform 12"/>
            <p:cNvSpPr>
              <a:spLocks/>
            </p:cNvSpPr>
            <p:nvPr userDrawn="1"/>
          </p:nvSpPr>
          <p:spPr bwMode="auto">
            <a:xfrm>
              <a:off x="7081838" y="692150"/>
              <a:ext cx="95250" cy="130175"/>
            </a:xfrm>
            <a:custGeom>
              <a:avLst/>
              <a:gdLst>
                <a:gd name="T0" fmla="*/ 267 w 267"/>
                <a:gd name="T1" fmla="*/ 223 h 370"/>
                <a:gd name="T2" fmla="*/ 136 w 267"/>
                <a:gd name="T3" fmla="*/ 370 h 370"/>
                <a:gd name="T4" fmla="*/ 0 w 267"/>
                <a:gd name="T5" fmla="*/ 223 h 370"/>
                <a:gd name="T6" fmla="*/ 0 w 267"/>
                <a:gd name="T7" fmla="*/ 0 h 370"/>
                <a:gd name="T8" fmla="*/ 53 w 267"/>
                <a:gd name="T9" fmla="*/ 0 h 370"/>
                <a:gd name="T10" fmla="*/ 53 w 267"/>
                <a:gd name="T11" fmla="*/ 223 h 370"/>
                <a:gd name="T12" fmla="*/ 134 w 267"/>
                <a:gd name="T13" fmla="*/ 323 h 370"/>
                <a:gd name="T14" fmla="*/ 215 w 267"/>
                <a:gd name="T15" fmla="*/ 223 h 370"/>
                <a:gd name="T16" fmla="*/ 215 w 267"/>
                <a:gd name="T17" fmla="*/ 0 h 370"/>
                <a:gd name="T18" fmla="*/ 267 w 267"/>
                <a:gd name="T19" fmla="*/ 0 h 370"/>
                <a:gd name="T20" fmla="*/ 267 w 267"/>
                <a:gd name="T21" fmla="*/ 2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70">
                  <a:moveTo>
                    <a:pt x="267" y="223"/>
                  </a:moveTo>
                  <a:cubicBezTo>
                    <a:pt x="267" y="330"/>
                    <a:pt x="232" y="370"/>
                    <a:pt x="136" y="370"/>
                  </a:cubicBezTo>
                  <a:cubicBezTo>
                    <a:pt x="36" y="370"/>
                    <a:pt x="0" y="330"/>
                    <a:pt x="0" y="223"/>
                  </a:cubicBezTo>
                  <a:lnTo>
                    <a:pt x="0" y="0"/>
                  </a:lnTo>
                  <a:lnTo>
                    <a:pt x="53" y="0"/>
                  </a:lnTo>
                  <a:lnTo>
                    <a:pt x="53" y="223"/>
                  </a:lnTo>
                  <a:cubicBezTo>
                    <a:pt x="53" y="298"/>
                    <a:pt x="73" y="323"/>
                    <a:pt x="134" y="323"/>
                  </a:cubicBezTo>
                  <a:cubicBezTo>
                    <a:pt x="193" y="323"/>
                    <a:pt x="215" y="298"/>
                    <a:pt x="215" y="223"/>
                  </a:cubicBezTo>
                  <a:lnTo>
                    <a:pt x="215" y="0"/>
                  </a:lnTo>
                  <a:lnTo>
                    <a:pt x="267" y="0"/>
                  </a:lnTo>
                  <a:lnTo>
                    <a:pt x="267" y="22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0" name="Freeform 13"/>
            <p:cNvSpPr>
              <a:spLocks/>
            </p:cNvSpPr>
            <p:nvPr userDrawn="1"/>
          </p:nvSpPr>
          <p:spPr bwMode="auto">
            <a:xfrm>
              <a:off x="7207250" y="692150"/>
              <a:ext cx="101600" cy="128587"/>
            </a:xfrm>
            <a:custGeom>
              <a:avLst/>
              <a:gdLst>
                <a:gd name="T0" fmla="*/ 284 w 284"/>
                <a:gd name="T1" fmla="*/ 343 h 363"/>
                <a:gd name="T2" fmla="*/ 265 w 284"/>
                <a:gd name="T3" fmla="*/ 363 h 363"/>
                <a:gd name="T4" fmla="*/ 215 w 284"/>
                <a:gd name="T5" fmla="*/ 363 h 363"/>
                <a:gd name="T6" fmla="*/ 192 w 284"/>
                <a:gd name="T7" fmla="*/ 347 h 363"/>
                <a:gd name="T8" fmla="*/ 79 w 284"/>
                <a:gd name="T9" fmla="*/ 100 h 363"/>
                <a:gd name="T10" fmla="*/ 57 w 284"/>
                <a:gd name="T11" fmla="*/ 49 h 363"/>
                <a:gd name="T12" fmla="*/ 50 w 284"/>
                <a:gd name="T13" fmla="*/ 49 h 363"/>
                <a:gd name="T14" fmla="*/ 53 w 284"/>
                <a:gd name="T15" fmla="*/ 100 h 363"/>
                <a:gd name="T16" fmla="*/ 53 w 284"/>
                <a:gd name="T17" fmla="*/ 363 h 363"/>
                <a:gd name="T18" fmla="*/ 0 w 284"/>
                <a:gd name="T19" fmla="*/ 363 h 363"/>
                <a:gd name="T20" fmla="*/ 0 w 284"/>
                <a:gd name="T21" fmla="*/ 21 h 363"/>
                <a:gd name="T22" fmla="*/ 20 w 284"/>
                <a:gd name="T23" fmla="*/ 0 h 363"/>
                <a:gd name="T24" fmla="*/ 68 w 284"/>
                <a:gd name="T25" fmla="*/ 0 h 363"/>
                <a:gd name="T26" fmla="*/ 92 w 284"/>
                <a:gd name="T27" fmla="*/ 17 h 363"/>
                <a:gd name="T28" fmla="*/ 202 w 284"/>
                <a:gd name="T29" fmla="*/ 257 h 363"/>
                <a:gd name="T30" fmla="*/ 227 w 284"/>
                <a:gd name="T31" fmla="*/ 312 h 363"/>
                <a:gd name="T32" fmla="*/ 235 w 284"/>
                <a:gd name="T33" fmla="*/ 312 h 363"/>
                <a:gd name="T34" fmla="*/ 232 w 284"/>
                <a:gd name="T35" fmla="*/ 255 h 363"/>
                <a:gd name="T36" fmla="*/ 232 w 284"/>
                <a:gd name="T37" fmla="*/ 0 h 363"/>
                <a:gd name="T38" fmla="*/ 284 w 284"/>
                <a:gd name="T39" fmla="*/ 0 h 363"/>
                <a:gd name="T40" fmla="*/ 284 w 284"/>
                <a:gd name="T41" fmla="*/ 34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363">
                  <a:moveTo>
                    <a:pt x="284" y="343"/>
                  </a:moveTo>
                  <a:cubicBezTo>
                    <a:pt x="284" y="356"/>
                    <a:pt x="277" y="363"/>
                    <a:pt x="265" y="363"/>
                  </a:cubicBezTo>
                  <a:lnTo>
                    <a:pt x="215" y="363"/>
                  </a:lnTo>
                  <a:cubicBezTo>
                    <a:pt x="203" y="363"/>
                    <a:pt x="197" y="358"/>
                    <a:pt x="192" y="347"/>
                  </a:cubicBezTo>
                  <a:lnTo>
                    <a:pt x="79" y="100"/>
                  </a:lnTo>
                  <a:cubicBezTo>
                    <a:pt x="73" y="86"/>
                    <a:pt x="62" y="64"/>
                    <a:pt x="57" y="49"/>
                  </a:cubicBezTo>
                  <a:lnTo>
                    <a:pt x="50" y="49"/>
                  </a:lnTo>
                  <a:cubicBezTo>
                    <a:pt x="52" y="66"/>
                    <a:pt x="53" y="83"/>
                    <a:pt x="53" y="100"/>
                  </a:cubicBezTo>
                  <a:lnTo>
                    <a:pt x="53" y="363"/>
                  </a:lnTo>
                  <a:lnTo>
                    <a:pt x="0" y="363"/>
                  </a:lnTo>
                  <a:lnTo>
                    <a:pt x="0" y="21"/>
                  </a:lnTo>
                  <a:cubicBezTo>
                    <a:pt x="0" y="7"/>
                    <a:pt x="7" y="0"/>
                    <a:pt x="20" y="0"/>
                  </a:cubicBezTo>
                  <a:lnTo>
                    <a:pt x="68" y="0"/>
                  </a:lnTo>
                  <a:cubicBezTo>
                    <a:pt x="80" y="0"/>
                    <a:pt x="86" y="6"/>
                    <a:pt x="92" y="17"/>
                  </a:cubicBezTo>
                  <a:lnTo>
                    <a:pt x="202" y="257"/>
                  </a:lnTo>
                  <a:cubicBezTo>
                    <a:pt x="208" y="272"/>
                    <a:pt x="219" y="293"/>
                    <a:pt x="227" y="312"/>
                  </a:cubicBezTo>
                  <a:lnTo>
                    <a:pt x="235" y="312"/>
                  </a:lnTo>
                  <a:cubicBezTo>
                    <a:pt x="233" y="293"/>
                    <a:pt x="232" y="274"/>
                    <a:pt x="232" y="255"/>
                  </a:cubicBezTo>
                  <a:lnTo>
                    <a:pt x="232" y="0"/>
                  </a:lnTo>
                  <a:lnTo>
                    <a:pt x="284" y="0"/>
                  </a:lnTo>
                  <a:lnTo>
                    <a:pt x="284" y="34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1" name="Rectangle 14"/>
            <p:cNvSpPr>
              <a:spLocks noChangeArrowheads="1"/>
            </p:cNvSpPr>
            <p:nvPr userDrawn="1"/>
          </p:nvSpPr>
          <p:spPr bwMode="auto">
            <a:xfrm>
              <a:off x="7340600" y="692150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2" name="Freeform 15"/>
            <p:cNvSpPr>
              <a:spLocks/>
            </p:cNvSpPr>
            <p:nvPr userDrawn="1"/>
          </p:nvSpPr>
          <p:spPr bwMode="auto">
            <a:xfrm>
              <a:off x="7378700" y="692150"/>
              <a:ext cx="109537" cy="128587"/>
            </a:xfrm>
            <a:custGeom>
              <a:avLst/>
              <a:gdLst>
                <a:gd name="T0" fmla="*/ 199 w 306"/>
                <a:gd name="T1" fmla="*/ 348 h 363"/>
                <a:gd name="T2" fmla="*/ 179 w 306"/>
                <a:gd name="T3" fmla="*/ 363 h 363"/>
                <a:gd name="T4" fmla="*/ 128 w 306"/>
                <a:gd name="T5" fmla="*/ 363 h 363"/>
                <a:gd name="T6" fmla="*/ 108 w 306"/>
                <a:gd name="T7" fmla="*/ 348 h 363"/>
                <a:gd name="T8" fmla="*/ 0 w 306"/>
                <a:gd name="T9" fmla="*/ 0 h 363"/>
                <a:gd name="T10" fmla="*/ 55 w 306"/>
                <a:gd name="T11" fmla="*/ 0 h 363"/>
                <a:gd name="T12" fmla="*/ 137 w 306"/>
                <a:gd name="T13" fmla="*/ 283 h 363"/>
                <a:gd name="T14" fmla="*/ 147 w 306"/>
                <a:gd name="T15" fmla="*/ 323 h 363"/>
                <a:gd name="T16" fmla="*/ 161 w 306"/>
                <a:gd name="T17" fmla="*/ 323 h 363"/>
                <a:gd name="T18" fmla="*/ 171 w 306"/>
                <a:gd name="T19" fmla="*/ 283 h 363"/>
                <a:gd name="T20" fmla="*/ 252 w 306"/>
                <a:gd name="T21" fmla="*/ 0 h 363"/>
                <a:gd name="T22" fmla="*/ 306 w 306"/>
                <a:gd name="T23" fmla="*/ 0 h 363"/>
                <a:gd name="T24" fmla="*/ 199 w 306"/>
                <a:gd name="T25" fmla="*/ 34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63">
                  <a:moveTo>
                    <a:pt x="199" y="348"/>
                  </a:moveTo>
                  <a:cubicBezTo>
                    <a:pt x="197" y="357"/>
                    <a:pt x="189" y="363"/>
                    <a:pt x="179" y="363"/>
                  </a:cubicBezTo>
                  <a:lnTo>
                    <a:pt x="128" y="363"/>
                  </a:lnTo>
                  <a:cubicBezTo>
                    <a:pt x="118" y="363"/>
                    <a:pt x="110" y="357"/>
                    <a:pt x="108" y="348"/>
                  </a:cubicBezTo>
                  <a:lnTo>
                    <a:pt x="0" y="0"/>
                  </a:lnTo>
                  <a:lnTo>
                    <a:pt x="55" y="0"/>
                  </a:lnTo>
                  <a:lnTo>
                    <a:pt x="137" y="283"/>
                  </a:lnTo>
                  <a:cubicBezTo>
                    <a:pt x="140" y="296"/>
                    <a:pt x="143" y="310"/>
                    <a:pt x="147" y="323"/>
                  </a:cubicBezTo>
                  <a:lnTo>
                    <a:pt x="161" y="323"/>
                  </a:lnTo>
                  <a:cubicBezTo>
                    <a:pt x="163" y="310"/>
                    <a:pt x="167" y="296"/>
                    <a:pt x="171" y="283"/>
                  </a:cubicBezTo>
                  <a:lnTo>
                    <a:pt x="252" y="0"/>
                  </a:lnTo>
                  <a:lnTo>
                    <a:pt x="306" y="0"/>
                  </a:lnTo>
                  <a:lnTo>
                    <a:pt x="199" y="348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3" name="Freeform 16"/>
            <p:cNvSpPr>
              <a:spLocks/>
            </p:cNvSpPr>
            <p:nvPr userDrawn="1"/>
          </p:nvSpPr>
          <p:spPr bwMode="auto">
            <a:xfrm>
              <a:off x="7505700" y="692150"/>
              <a:ext cx="80962" cy="128587"/>
            </a:xfrm>
            <a:custGeom>
              <a:avLst/>
              <a:gdLst>
                <a:gd name="T0" fmla="*/ 228 w 228"/>
                <a:gd name="T1" fmla="*/ 361 h 365"/>
                <a:gd name="T2" fmla="*/ 73 w 228"/>
                <a:gd name="T3" fmla="*/ 365 h 365"/>
                <a:gd name="T4" fmla="*/ 0 w 228"/>
                <a:gd name="T5" fmla="*/ 300 h 365"/>
                <a:gd name="T6" fmla="*/ 0 w 228"/>
                <a:gd name="T7" fmla="*/ 65 h 365"/>
                <a:gd name="T8" fmla="*/ 73 w 228"/>
                <a:gd name="T9" fmla="*/ 0 h 365"/>
                <a:gd name="T10" fmla="*/ 228 w 228"/>
                <a:gd name="T11" fmla="*/ 4 h 365"/>
                <a:gd name="T12" fmla="*/ 226 w 228"/>
                <a:gd name="T13" fmla="*/ 45 h 365"/>
                <a:gd name="T14" fmla="*/ 82 w 228"/>
                <a:gd name="T15" fmla="*/ 45 h 365"/>
                <a:gd name="T16" fmla="*/ 53 w 228"/>
                <a:gd name="T17" fmla="*/ 79 h 365"/>
                <a:gd name="T18" fmla="*/ 53 w 228"/>
                <a:gd name="T19" fmla="*/ 152 h 365"/>
                <a:gd name="T20" fmla="*/ 206 w 228"/>
                <a:gd name="T21" fmla="*/ 152 h 365"/>
                <a:gd name="T22" fmla="*/ 206 w 228"/>
                <a:gd name="T23" fmla="*/ 194 h 365"/>
                <a:gd name="T24" fmla="*/ 53 w 228"/>
                <a:gd name="T25" fmla="*/ 194 h 365"/>
                <a:gd name="T26" fmla="*/ 53 w 228"/>
                <a:gd name="T27" fmla="*/ 287 h 365"/>
                <a:gd name="T28" fmla="*/ 82 w 228"/>
                <a:gd name="T29" fmla="*/ 321 h 365"/>
                <a:gd name="T30" fmla="*/ 226 w 228"/>
                <a:gd name="T31" fmla="*/ 321 h 365"/>
                <a:gd name="T32" fmla="*/ 228 w 228"/>
                <a:gd name="T33" fmla="*/ 36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365">
                  <a:moveTo>
                    <a:pt x="228" y="361"/>
                  </a:moveTo>
                  <a:cubicBezTo>
                    <a:pt x="180" y="365"/>
                    <a:pt x="125" y="365"/>
                    <a:pt x="73" y="365"/>
                  </a:cubicBezTo>
                  <a:cubicBezTo>
                    <a:pt x="27" y="365"/>
                    <a:pt x="0" y="340"/>
                    <a:pt x="0" y="300"/>
                  </a:cubicBezTo>
                  <a:lnTo>
                    <a:pt x="0" y="65"/>
                  </a:lnTo>
                  <a:cubicBezTo>
                    <a:pt x="0" y="25"/>
                    <a:pt x="28" y="0"/>
                    <a:pt x="73" y="0"/>
                  </a:cubicBezTo>
                  <a:cubicBezTo>
                    <a:pt x="125" y="0"/>
                    <a:pt x="180" y="0"/>
                    <a:pt x="228" y="4"/>
                  </a:cubicBezTo>
                  <a:lnTo>
                    <a:pt x="226" y="45"/>
                  </a:lnTo>
                  <a:lnTo>
                    <a:pt x="82" y="45"/>
                  </a:lnTo>
                  <a:cubicBezTo>
                    <a:pt x="61" y="45"/>
                    <a:pt x="53" y="54"/>
                    <a:pt x="53" y="79"/>
                  </a:cubicBezTo>
                  <a:lnTo>
                    <a:pt x="53" y="152"/>
                  </a:lnTo>
                  <a:lnTo>
                    <a:pt x="206" y="152"/>
                  </a:lnTo>
                  <a:lnTo>
                    <a:pt x="206" y="194"/>
                  </a:lnTo>
                  <a:lnTo>
                    <a:pt x="53" y="194"/>
                  </a:lnTo>
                  <a:lnTo>
                    <a:pt x="53" y="287"/>
                  </a:lnTo>
                  <a:cubicBezTo>
                    <a:pt x="53" y="312"/>
                    <a:pt x="61" y="321"/>
                    <a:pt x="82" y="321"/>
                  </a:cubicBezTo>
                  <a:lnTo>
                    <a:pt x="226" y="321"/>
                  </a:lnTo>
                  <a:lnTo>
                    <a:pt x="228" y="361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4" name="Freeform 17"/>
            <p:cNvSpPr>
              <a:spLocks noEditPoints="1"/>
            </p:cNvSpPr>
            <p:nvPr userDrawn="1"/>
          </p:nvSpPr>
          <p:spPr bwMode="auto">
            <a:xfrm>
              <a:off x="7612063" y="690563"/>
              <a:ext cx="92075" cy="130175"/>
            </a:xfrm>
            <a:custGeom>
              <a:avLst/>
              <a:gdLst>
                <a:gd name="T0" fmla="*/ 126 w 260"/>
                <a:gd name="T1" fmla="*/ 173 h 367"/>
                <a:gd name="T2" fmla="*/ 194 w 260"/>
                <a:gd name="T3" fmla="*/ 108 h 367"/>
                <a:gd name="T4" fmla="*/ 126 w 260"/>
                <a:gd name="T5" fmla="*/ 45 h 367"/>
                <a:gd name="T6" fmla="*/ 52 w 260"/>
                <a:gd name="T7" fmla="*/ 45 h 367"/>
                <a:gd name="T8" fmla="*/ 52 w 260"/>
                <a:gd name="T9" fmla="*/ 173 h 367"/>
                <a:gd name="T10" fmla="*/ 126 w 260"/>
                <a:gd name="T11" fmla="*/ 173 h 367"/>
                <a:gd name="T12" fmla="*/ 204 w 260"/>
                <a:gd name="T13" fmla="*/ 367 h 367"/>
                <a:gd name="T14" fmla="*/ 173 w 260"/>
                <a:gd name="T15" fmla="*/ 254 h 367"/>
                <a:gd name="T16" fmla="*/ 127 w 260"/>
                <a:gd name="T17" fmla="*/ 218 h 367"/>
                <a:gd name="T18" fmla="*/ 52 w 260"/>
                <a:gd name="T19" fmla="*/ 217 h 367"/>
                <a:gd name="T20" fmla="*/ 52 w 260"/>
                <a:gd name="T21" fmla="*/ 367 h 367"/>
                <a:gd name="T22" fmla="*/ 0 w 260"/>
                <a:gd name="T23" fmla="*/ 367 h 367"/>
                <a:gd name="T24" fmla="*/ 0 w 260"/>
                <a:gd name="T25" fmla="*/ 4 h 367"/>
                <a:gd name="T26" fmla="*/ 127 w 260"/>
                <a:gd name="T27" fmla="*/ 0 h 367"/>
                <a:gd name="T28" fmla="*/ 247 w 260"/>
                <a:gd name="T29" fmla="*/ 105 h 367"/>
                <a:gd name="T30" fmla="*/ 180 w 260"/>
                <a:gd name="T31" fmla="*/ 197 h 367"/>
                <a:gd name="T32" fmla="*/ 180 w 260"/>
                <a:gd name="T33" fmla="*/ 200 h 367"/>
                <a:gd name="T34" fmla="*/ 226 w 260"/>
                <a:gd name="T35" fmla="*/ 252 h 367"/>
                <a:gd name="T36" fmla="*/ 260 w 260"/>
                <a:gd name="T37" fmla="*/ 367 h 367"/>
                <a:gd name="T38" fmla="*/ 204 w 260"/>
                <a:gd name="T3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367">
                  <a:moveTo>
                    <a:pt x="126" y="173"/>
                  </a:moveTo>
                  <a:cubicBezTo>
                    <a:pt x="177" y="172"/>
                    <a:pt x="194" y="158"/>
                    <a:pt x="194" y="108"/>
                  </a:cubicBezTo>
                  <a:cubicBezTo>
                    <a:pt x="194" y="58"/>
                    <a:pt x="177" y="45"/>
                    <a:pt x="126" y="45"/>
                  </a:cubicBezTo>
                  <a:cubicBezTo>
                    <a:pt x="98" y="45"/>
                    <a:pt x="72" y="45"/>
                    <a:pt x="52" y="45"/>
                  </a:cubicBezTo>
                  <a:lnTo>
                    <a:pt x="52" y="173"/>
                  </a:lnTo>
                  <a:lnTo>
                    <a:pt x="126" y="173"/>
                  </a:lnTo>
                  <a:close/>
                  <a:moveTo>
                    <a:pt x="204" y="367"/>
                  </a:moveTo>
                  <a:lnTo>
                    <a:pt x="173" y="254"/>
                  </a:lnTo>
                  <a:cubicBezTo>
                    <a:pt x="164" y="228"/>
                    <a:pt x="150" y="218"/>
                    <a:pt x="127" y="218"/>
                  </a:cubicBezTo>
                  <a:lnTo>
                    <a:pt x="52" y="217"/>
                  </a:lnTo>
                  <a:lnTo>
                    <a:pt x="52" y="367"/>
                  </a:lnTo>
                  <a:lnTo>
                    <a:pt x="0" y="367"/>
                  </a:lnTo>
                  <a:lnTo>
                    <a:pt x="0" y="4"/>
                  </a:lnTo>
                  <a:cubicBezTo>
                    <a:pt x="40" y="0"/>
                    <a:pt x="68" y="0"/>
                    <a:pt x="127" y="0"/>
                  </a:cubicBezTo>
                  <a:cubicBezTo>
                    <a:pt x="212" y="0"/>
                    <a:pt x="247" y="23"/>
                    <a:pt x="247" y="105"/>
                  </a:cubicBezTo>
                  <a:cubicBezTo>
                    <a:pt x="247" y="162"/>
                    <a:pt x="229" y="191"/>
                    <a:pt x="180" y="197"/>
                  </a:cubicBezTo>
                  <a:lnTo>
                    <a:pt x="180" y="200"/>
                  </a:lnTo>
                  <a:cubicBezTo>
                    <a:pt x="198" y="205"/>
                    <a:pt x="218" y="221"/>
                    <a:pt x="226" y="252"/>
                  </a:cubicBezTo>
                  <a:lnTo>
                    <a:pt x="260" y="367"/>
                  </a:lnTo>
                  <a:lnTo>
                    <a:pt x="204" y="36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5" name="Freeform 18"/>
            <p:cNvSpPr>
              <a:spLocks/>
            </p:cNvSpPr>
            <p:nvPr userDrawn="1"/>
          </p:nvSpPr>
          <p:spPr bwMode="auto">
            <a:xfrm>
              <a:off x="7723188" y="688975"/>
              <a:ext cx="85725" cy="133350"/>
            </a:xfrm>
            <a:custGeom>
              <a:avLst/>
              <a:gdLst>
                <a:gd name="T0" fmla="*/ 229 w 243"/>
                <a:gd name="T1" fmla="*/ 11 h 375"/>
                <a:gd name="T2" fmla="*/ 226 w 243"/>
                <a:gd name="T3" fmla="*/ 49 h 375"/>
                <a:gd name="T4" fmla="*/ 122 w 243"/>
                <a:gd name="T5" fmla="*/ 47 h 375"/>
                <a:gd name="T6" fmla="*/ 53 w 243"/>
                <a:gd name="T7" fmla="*/ 97 h 375"/>
                <a:gd name="T8" fmla="*/ 97 w 243"/>
                <a:gd name="T9" fmla="*/ 152 h 375"/>
                <a:gd name="T10" fmla="*/ 169 w 243"/>
                <a:gd name="T11" fmla="*/ 172 h 375"/>
                <a:gd name="T12" fmla="*/ 243 w 243"/>
                <a:gd name="T13" fmla="*/ 276 h 375"/>
                <a:gd name="T14" fmla="*/ 119 w 243"/>
                <a:gd name="T15" fmla="*/ 375 h 375"/>
                <a:gd name="T16" fmla="*/ 5 w 243"/>
                <a:gd name="T17" fmla="*/ 365 h 375"/>
                <a:gd name="T18" fmla="*/ 9 w 243"/>
                <a:gd name="T19" fmla="*/ 326 h 375"/>
                <a:gd name="T20" fmla="*/ 120 w 243"/>
                <a:gd name="T21" fmla="*/ 329 h 375"/>
                <a:gd name="T22" fmla="*/ 189 w 243"/>
                <a:gd name="T23" fmla="*/ 275 h 375"/>
                <a:gd name="T24" fmla="*/ 146 w 243"/>
                <a:gd name="T25" fmla="*/ 219 h 375"/>
                <a:gd name="T26" fmla="*/ 72 w 243"/>
                <a:gd name="T27" fmla="*/ 199 h 375"/>
                <a:gd name="T28" fmla="*/ 0 w 243"/>
                <a:gd name="T29" fmla="*/ 96 h 375"/>
                <a:gd name="T30" fmla="*/ 120 w 243"/>
                <a:gd name="T31" fmla="*/ 0 h 375"/>
                <a:gd name="T32" fmla="*/ 229 w 243"/>
                <a:gd name="T33" fmla="*/ 1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375">
                  <a:moveTo>
                    <a:pt x="229" y="11"/>
                  </a:moveTo>
                  <a:lnTo>
                    <a:pt x="226" y="49"/>
                  </a:lnTo>
                  <a:cubicBezTo>
                    <a:pt x="195" y="48"/>
                    <a:pt x="156" y="47"/>
                    <a:pt x="122" y="47"/>
                  </a:cubicBezTo>
                  <a:cubicBezTo>
                    <a:pt x="72" y="47"/>
                    <a:pt x="53" y="49"/>
                    <a:pt x="53" y="97"/>
                  </a:cubicBezTo>
                  <a:cubicBezTo>
                    <a:pt x="53" y="135"/>
                    <a:pt x="67" y="145"/>
                    <a:pt x="97" y="152"/>
                  </a:cubicBezTo>
                  <a:lnTo>
                    <a:pt x="169" y="172"/>
                  </a:lnTo>
                  <a:cubicBezTo>
                    <a:pt x="225" y="188"/>
                    <a:pt x="243" y="221"/>
                    <a:pt x="243" y="276"/>
                  </a:cubicBezTo>
                  <a:cubicBezTo>
                    <a:pt x="243" y="359"/>
                    <a:pt x="206" y="375"/>
                    <a:pt x="119" y="375"/>
                  </a:cubicBezTo>
                  <a:cubicBezTo>
                    <a:pt x="96" y="375"/>
                    <a:pt x="56" y="374"/>
                    <a:pt x="5" y="365"/>
                  </a:cubicBezTo>
                  <a:lnTo>
                    <a:pt x="9" y="326"/>
                  </a:lnTo>
                  <a:cubicBezTo>
                    <a:pt x="75" y="328"/>
                    <a:pt x="93" y="329"/>
                    <a:pt x="120" y="329"/>
                  </a:cubicBezTo>
                  <a:cubicBezTo>
                    <a:pt x="173" y="328"/>
                    <a:pt x="189" y="320"/>
                    <a:pt x="189" y="275"/>
                  </a:cubicBezTo>
                  <a:cubicBezTo>
                    <a:pt x="189" y="236"/>
                    <a:pt x="175" y="227"/>
                    <a:pt x="146" y="219"/>
                  </a:cubicBezTo>
                  <a:lnTo>
                    <a:pt x="72" y="199"/>
                  </a:lnTo>
                  <a:cubicBezTo>
                    <a:pt x="19" y="184"/>
                    <a:pt x="0" y="151"/>
                    <a:pt x="0" y="96"/>
                  </a:cubicBezTo>
                  <a:cubicBezTo>
                    <a:pt x="0" y="12"/>
                    <a:pt x="38" y="0"/>
                    <a:pt x="120" y="0"/>
                  </a:cubicBezTo>
                  <a:cubicBezTo>
                    <a:pt x="154" y="0"/>
                    <a:pt x="192" y="2"/>
                    <a:pt x="229" y="11"/>
                  </a:cubicBez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6" name="Rectangle 19"/>
            <p:cNvSpPr>
              <a:spLocks noChangeArrowheads="1"/>
            </p:cNvSpPr>
            <p:nvPr userDrawn="1"/>
          </p:nvSpPr>
          <p:spPr bwMode="auto">
            <a:xfrm>
              <a:off x="7834313" y="692150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7" name="Freeform 20"/>
            <p:cNvSpPr>
              <a:spLocks/>
            </p:cNvSpPr>
            <p:nvPr userDrawn="1"/>
          </p:nvSpPr>
          <p:spPr bwMode="auto">
            <a:xfrm>
              <a:off x="7872413" y="692150"/>
              <a:ext cx="101600" cy="128587"/>
            </a:xfrm>
            <a:custGeom>
              <a:avLst/>
              <a:gdLst>
                <a:gd name="T0" fmla="*/ 168 w 283"/>
                <a:gd name="T1" fmla="*/ 47 h 363"/>
                <a:gd name="T2" fmla="*/ 168 w 283"/>
                <a:gd name="T3" fmla="*/ 363 h 363"/>
                <a:gd name="T4" fmla="*/ 114 w 283"/>
                <a:gd name="T5" fmla="*/ 363 h 363"/>
                <a:gd name="T6" fmla="*/ 114 w 283"/>
                <a:gd name="T7" fmla="*/ 47 h 363"/>
                <a:gd name="T8" fmla="*/ 0 w 283"/>
                <a:gd name="T9" fmla="*/ 47 h 363"/>
                <a:gd name="T10" fmla="*/ 0 w 283"/>
                <a:gd name="T11" fmla="*/ 0 h 363"/>
                <a:gd name="T12" fmla="*/ 283 w 283"/>
                <a:gd name="T13" fmla="*/ 0 h 363"/>
                <a:gd name="T14" fmla="*/ 283 w 283"/>
                <a:gd name="T15" fmla="*/ 47 h 363"/>
                <a:gd name="T16" fmla="*/ 168 w 283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363">
                  <a:moveTo>
                    <a:pt x="168" y="47"/>
                  </a:moveTo>
                  <a:lnTo>
                    <a:pt x="168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47"/>
                  </a:lnTo>
                  <a:lnTo>
                    <a:pt x="168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8" name="Freeform 21"/>
            <p:cNvSpPr>
              <a:spLocks noEditPoints="1"/>
            </p:cNvSpPr>
            <p:nvPr userDrawn="1"/>
          </p:nvSpPr>
          <p:spPr bwMode="auto">
            <a:xfrm>
              <a:off x="7969250" y="657225"/>
              <a:ext cx="114300" cy="163512"/>
            </a:xfrm>
            <a:custGeom>
              <a:avLst/>
              <a:gdLst>
                <a:gd name="T0" fmla="*/ 199 w 321"/>
                <a:gd name="T1" fmla="*/ 57 h 459"/>
                <a:gd name="T2" fmla="*/ 185 w 321"/>
                <a:gd name="T3" fmla="*/ 43 h 459"/>
                <a:gd name="T4" fmla="*/ 185 w 321"/>
                <a:gd name="T5" fmla="*/ 14 h 459"/>
                <a:gd name="T6" fmla="*/ 199 w 321"/>
                <a:gd name="T7" fmla="*/ 0 h 459"/>
                <a:gd name="T8" fmla="*/ 215 w 321"/>
                <a:gd name="T9" fmla="*/ 0 h 459"/>
                <a:gd name="T10" fmla="*/ 230 w 321"/>
                <a:gd name="T11" fmla="*/ 14 h 459"/>
                <a:gd name="T12" fmla="*/ 230 w 321"/>
                <a:gd name="T13" fmla="*/ 43 h 459"/>
                <a:gd name="T14" fmla="*/ 215 w 321"/>
                <a:gd name="T15" fmla="*/ 57 h 459"/>
                <a:gd name="T16" fmla="*/ 199 w 321"/>
                <a:gd name="T17" fmla="*/ 57 h 459"/>
                <a:gd name="T18" fmla="*/ 176 w 321"/>
                <a:gd name="T19" fmla="*/ 166 h 459"/>
                <a:gd name="T20" fmla="*/ 167 w 321"/>
                <a:gd name="T21" fmla="*/ 137 h 459"/>
                <a:gd name="T22" fmla="*/ 153 w 321"/>
                <a:gd name="T23" fmla="*/ 137 h 459"/>
                <a:gd name="T24" fmla="*/ 144 w 321"/>
                <a:gd name="T25" fmla="*/ 166 h 459"/>
                <a:gd name="T26" fmla="*/ 102 w 321"/>
                <a:gd name="T27" fmla="*/ 304 h 459"/>
                <a:gd name="T28" fmla="*/ 218 w 321"/>
                <a:gd name="T29" fmla="*/ 304 h 459"/>
                <a:gd name="T30" fmla="*/ 176 w 321"/>
                <a:gd name="T31" fmla="*/ 166 h 459"/>
                <a:gd name="T32" fmla="*/ 105 w 321"/>
                <a:gd name="T33" fmla="*/ 57 h 459"/>
                <a:gd name="T34" fmla="*/ 92 w 321"/>
                <a:gd name="T35" fmla="*/ 43 h 459"/>
                <a:gd name="T36" fmla="*/ 92 w 321"/>
                <a:gd name="T37" fmla="*/ 14 h 459"/>
                <a:gd name="T38" fmla="*/ 105 w 321"/>
                <a:gd name="T39" fmla="*/ 0 h 459"/>
                <a:gd name="T40" fmla="*/ 122 w 321"/>
                <a:gd name="T41" fmla="*/ 0 h 459"/>
                <a:gd name="T42" fmla="*/ 136 w 321"/>
                <a:gd name="T43" fmla="*/ 14 h 459"/>
                <a:gd name="T44" fmla="*/ 136 w 321"/>
                <a:gd name="T45" fmla="*/ 43 h 459"/>
                <a:gd name="T46" fmla="*/ 122 w 321"/>
                <a:gd name="T47" fmla="*/ 57 h 459"/>
                <a:gd name="T48" fmla="*/ 105 w 321"/>
                <a:gd name="T49" fmla="*/ 57 h 459"/>
                <a:gd name="T50" fmla="*/ 88 w 321"/>
                <a:gd name="T51" fmla="*/ 350 h 459"/>
                <a:gd name="T52" fmla="*/ 54 w 321"/>
                <a:gd name="T53" fmla="*/ 459 h 459"/>
                <a:gd name="T54" fmla="*/ 0 w 321"/>
                <a:gd name="T55" fmla="*/ 459 h 459"/>
                <a:gd name="T56" fmla="*/ 114 w 321"/>
                <a:gd name="T57" fmla="*/ 110 h 459"/>
                <a:gd name="T58" fmla="*/ 133 w 321"/>
                <a:gd name="T59" fmla="*/ 96 h 459"/>
                <a:gd name="T60" fmla="*/ 187 w 321"/>
                <a:gd name="T61" fmla="*/ 96 h 459"/>
                <a:gd name="T62" fmla="*/ 206 w 321"/>
                <a:gd name="T63" fmla="*/ 110 h 459"/>
                <a:gd name="T64" fmla="*/ 321 w 321"/>
                <a:gd name="T65" fmla="*/ 459 h 459"/>
                <a:gd name="T66" fmla="*/ 266 w 321"/>
                <a:gd name="T67" fmla="*/ 459 h 459"/>
                <a:gd name="T68" fmla="*/ 233 w 321"/>
                <a:gd name="T69" fmla="*/ 350 h 459"/>
                <a:gd name="T70" fmla="*/ 88 w 321"/>
                <a:gd name="T71" fmla="*/ 35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1" h="459">
                  <a:moveTo>
                    <a:pt x="199" y="57"/>
                  </a:moveTo>
                  <a:cubicBezTo>
                    <a:pt x="189" y="57"/>
                    <a:pt x="185" y="53"/>
                    <a:pt x="185" y="43"/>
                  </a:cubicBezTo>
                  <a:lnTo>
                    <a:pt x="185" y="14"/>
                  </a:lnTo>
                  <a:cubicBezTo>
                    <a:pt x="185" y="6"/>
                    <a:pt x="189" y="0"/>
                    <a:pt x="199" y="0"/>
                  </a:cubicBezTo>
                  <a:lnTo>
                    <a:pt x="215" y="0"/>
                  </a:lnTo>
                  <a:cubicBezTo>
                    <a:pt x="224" y="0"/>
                    <a:pt x="230" y="6"/>
                    <a:pt x="230" y="14"/>
                  </a:cubicBezTo>
                  <a:lnTo>
                    <a:pt x="230" y="43"/>
                  </a:lnTo>
                  <a:cubicBezTo>
                    <a:pt x="230" y="53"/>
                    <a:pt x="224" y="57"/>
                    <a:pt x="215" y="57"/>
                  </a:cubicBezTo>
                  <a:lnTo>
                    <a:pt x="199" y="57"/>
                  </a:lnTo>
                  <a:close/>
                  <a:moveTo>
                    <a:pt x="176" y="166"/>
                  </a:moveTo>
                  <a:cubicBezTo>
                    <a:pt x="173" y="157"/>
                    <a:pt x="170" y="146"/>
                    <a:pt x="167" y="137"/>
                  </a:cubicBezTo>
                  <a:lnTo>
                    <a:pt x="153" y="137"/>
                  </a:lnTo>
                  <a:cubicBezTo>
                    <a:pt x="150" y="146"/>
                    <a:pt x="147" y="157"/>
                    <a:pt x="144" y="166"/>
                  </a:cubicBezTo>
                  <a:lnTo>
                    <a:pt x="102" y="304"/>
                  </a:lnTo>
                  <a:lnTo>
                    <a:pt x="218" y="304"/>
                  </a:lnTo>
                  <a:lnTo>
                    <a:pt x="176" y="166"/>
                  </a:lnTo>
                  <a:close/>
                  <a:moveTo>
                    <a:pt x="105" y="57"/>
                  </a:moveTo>
                  <a:cubicBezTo>
                    <a:pt x="96" y="57"/>
                    <a:pt x="92" y="53"/>
                    <a:pt x="92" y="43"/>
                  </a:cubicBezTo>
                  <a:lnTo>
                    <a:pt x="92" y="14"/>
                  </a:lnTo>
                  <a:cubicBezTo>
                    <a:pt x="92" y="6"/>
                    <a:pt x="96" y="0"/>
                    <a:pt x="105" y="0"/>
                  </a:cubicBezTo>
                  <a:lnTo>
                    <a:pt x="122" y="0"/>
                  </a:lnTo>
                  <a:cubicBezTo>
                    <a:pt x="132" y="0"/>
                    <a:pt x="136" y="6"/>
                    <a:pt x="136" y="14"/>
                  </a:cubicBezTo>
                  <a:lnTo>
                    <a:pt x="136" y="43"/>
                  </a:lnTo>
                  <a:cubicBezTo>
                    <a:pt x="136" y="53"/>
                    <a:pt x="132" y="57"/>
                    <a:pt x="122" y="57"/>
                  </a:cubicBezTo>
                  <a:lnTo>
                    <a:pt x="105" y="57"/>
                  </a:lnTo>
                  <a:close/>
                  <a:moveTo>
                    <a:pt x="88" y="350"/>
                  </a:moveTo>
                  <a:lnTo>
                    <a:pt x="54" y="459"/>
                  </a:lnTo>
                  <a:lnTo>
                    <a:pt x="0" y="459"/>
                  </a:lnTo>
                  <a:lnTo>
                    <a:pt x="114" y="110"/>
                  </a:lnTo>
                  <a:cubicBezTo>
                    <a:pt x="116" y="102"/>
                    <a:pt x="124" y="96"/>
                    <a:pt x="133" y="96"/>
                  </a:cubicBezTo>
                  <a:lnTo>
                    <a:pt x="187" y="96"/>
                  </a:lnTo>
                  <a:cubicBezTo>
                    <a:pt x="196" y="96"/>
                    <a:pt x="204" y="102"/>
                    <a:pt x="206" y="110"/>
                  </a:cubicBezTo>
                  <a:lnTo>
                    <a:pt x="321" y="459"/>
                  </a:lnTo>
                  <a:lnTo>
                    <a:pt x="266" y="459"/>
                  </a:lnTo>
                  <a:lnTo>
                    <a:pt x="233" y="350"/>
                  </a:lnTo>
                  <a:lnTo>
                    <a:pt x="88" y="35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9" name="Freeform 22"/>
            <p:cNvSpPr>
              <a:spLocks/>
            </p:cNvSpPr>
            <p:nvPr userDrawn="1"/>
          </p:nvSpPr>
          <p:spPr bwMode="auto">
            <a:xfrm>
              <a:off x="8078788" y="692150"/>
              <a:ext cx="100012" cy="128587"/>
            </a:xfrm>
            <a:custGeom>
              <a:avLst/>
              <a:gdLst>
                <a:gd name="T0" fmla="*/ 167 w 282"/>
                <a:gd name="T1" fmla="*/ 47 h 363"/>
                <a:gd name="T2" fmla="*/ 167 w 282"/>
                <a:gd name="T3" fmla="*/ 363 h 363"/>
                <a:gd name="T4" fmla="*/ 114 w 282"/>
                <a:gd name="T5" fmla="*/ 363 h 363"/>
                <a:gd name="T6" fmla="*/ 114 w 282"/>
                <a:gd name="T7" fmla="*/ 47 h 363"/>
                <a:gd name="T8" fmla="*/ 0 w 282"/>
                <a:gd name="T9" fmla="*/ 47 h 363"/>
                <a:gd name="T10" fmla="*/ 0 w 282"/>
                <a:gd name="T11" fmla="*/ 0 h 363"/>
                <a:gd name="T12" fmla="*/ 282 w 282"/>
                <a:gd name="T13" fmla="*/ 0 h 363"/>
                <a:gd name="T14" fmla="*/ 282 w 282"/>
                <a:gd name="T15" fmla="*/ 47 h 363"/>
                <a:gd name="T16" fmla="*/ 167 w 282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363">
                  <a:moveTo>
                    <a:pt x="167" y="47"/>
                  </a:moveTo>
                  <a:lnTo>
                    <a:pt x="167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7"/>
                  </a:lnTo>
                  <a:lnTo>
                    <a:pt x="167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xmlns="" val="1883319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326586" y="1734011"/>
            <a:ext cx="4747179" cy="4693745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 hasCustomPrompt="1"/>
          </p:nvPr>
        </p:nvSpPr>
        <p:spPr>
          <a:xfrm>
            <a:off x="5402155" y="1734012"/>
            <a:ext cx="4747181" cy="2143334"/>
          </a:xfrm>
        </p:spPr>
        <p:txBody>
          <a:bodyPr/>
          <a:lstStyle>
            <a:lvl1pPr marL="0" indent="0">
              <a:buNone/>
              <a:defRPr/>
            </a:lvl1pPr>
            <a:lvl2pPr marL="240484" indent="0">
              <a:buNone/>
              <a:defRPr/>
            </a:lvl2pPr>
            <a:lvl3pPr marL="480965" indent="0">
              <a:buNone/>
              <a:defRPr/>
            </a:lvl3pPr>
            <a:lvl4pPr marL="721446" indent="0">
              <a:buNone/>
              <a:defRPr/>
            </a:lvl4pPr>
            <a:lvl5pPr marL="961931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 hasCustomPrompt="1"/>
          </p:nvPr>
        </p:nvSpPr>
        <p:spPr>
          <a:xfrm>
            <a:off x="5402155" y="4284423"/>
            <a:ext cx="4747181" cy="2143334"/>
          </a:xfrm>
        </p:spPr>
        <p:txBody>
          <a:bodyPr/>
          <a:lstStyle>
            <a:lvl1pPr marL="0" indent="0">
              <a:buNone/>
              <a:defRPr/>
            </a:lvl1pPr>
            <a:lvl2pPr marL="240484" indent="0">
              <a:buNone/>
              <a:defRPr/>
            </a:lvl2pPr>
            <a:lvl3pPr marL="480965" indent="0">
              <a:buNone/>
              <a:defRPr/>
            </a:lvl3pPr>
            <a:lvl4pPr marL="721446" indent="0">
              <a:buNone/>
              <a:defRPr/>
            </a:lvl4pPr>
            <a:lvl5pPr marL="961931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5. Juni 2023</a:t>
            </a:r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14916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el und 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326586" y="1734012"/>
            <a:ext cx="4747179" cy="2143334"/>
          </a:xfrm>
        </p:spPr>
        <p:txBody>
          <a:bodyPr/>
          <a:lstStyle>
            <a:lvl1pPr marL="160321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1pPr>
            <a:lvl2pPr marL="320644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2pPr>
            <a:lvl3pPr marL="480965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3pPr>
            <a:lvl4pPr marL="641290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4pPr>
            <a:lvl5pPr marL="801609" indent="-160321">
              <a:spcAft>
                <a:spcPts val="468"/>
              </a:spcAft>
              <a:defRPr sz="14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5402155" y="1734012"/>
            <a:ext cx="4747181" cy="2143334"/>
          </a:xfrm>
        </p:spPr>
        <p:txBody>
          <a:bodyPr/>
          <a:lstStyle>
            <a:lvl1pPr marL="160321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1pPr>
            <a:lvl2pPr marL="320644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2pPr>
            <a:lvl3pPr marL="480965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3pPr>
            <a:lvl4pPr marL="641290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4pPr>
            <a:lvl5pPr marL="801609" indent="-160321">
              <a:spcAft>
                <a:spcPts val="468"/>
              </a:spcAft>
              <a:defRPr sz="14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339383" y="4284423"/>
            <a:ext cx="4734382" cy="2143334"/>
          </a:xfrm>
        </p:spPr>
        <p:txBody>
          <a:bodyPr/>
          <a:lstStyle>
            <a:lvl1pPr marL="160321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1pPr>
            <a:lvl2pPr marL="320644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2pPr>
            <a:lvl3pPr marL="480965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3pPr>
            <a:lvl4pPr marL="641290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4pPr>
            <a:lvl5pPr marL="801609" indent="-160321">
              <a:spcAft>
                <a:spcPts val="468"/>
              </a:spcAft>
              <a:defRPr sz="14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402155" y="4284423"/>
            <a:ext cx="4747181" cy="2143334"/>
          </a:xfrm>
        </p:spPr>
        <p:txBody>
          <a:bodyPr/>
          <a:lstStyle>
            <a:lvl1pPr marL="160321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1pPr>
            <a:lvl2pPr marL="320644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2pPr>
            <a:lvl3pPr marL="480965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3pPr>
            <a:lvl4pPr marL="641290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4pPr>
            <a:lvl5pPr marL="801609" indent="-160321">
              <a:spcAft>
                <a:spcPts val="468"/>
              </a:spcAft>
              <a:defRPr sz="14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5. Juni 2023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78361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83486" y="409325"/>
            <a:ext cx="7365057" cy="917379"/>
          </a:xfrm>
        </p:spPr>
        <p:txBody>
          <a:bodyPr anchor="b"/>
          <a:lstStyle>
            <a:lvl1pPr algn="l">
              <a:defRPr sz="2700" b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28468" y="1734010"/>
            <a:ext cx="9820077" cy="4182151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lIns="160321" tIns="160321"/>
          <a:lstStyle>
            <a:lvl1pPr marL="0" indent="0">
              <a:buNone/>
              <a:defRPr sz="1600"/>
            </a:lvl1pPr>
            <a:lvl2pPr marL="509021" indent="0">
              <a:buNone/>
              <a:defRPr sz="3100"/>
            </a:lvl2pPr>
            <a:lvl3pPr marL="1018044" indent="0">
              <a:buNone/>
              <a:defRPr sz="2700"/>
            </a:lvl3pPr>
            <a:lvl4pPr marL="1527065" indent="0">
              <a:buNone/>
              <a:defRPr sz="2200"/>
            </a:lvl4pPr>
            <a:lvl5pPr marL="2036087" indent="0">
              <a:buNone/>
              <a:defRPr sz="2200"/>
            </a:lvl5pPr>
            <a:lvl6pPr marL="2545110" indent="0">
              <a:buNone/>
              <a:defRPr sz="2200"/>
            </a:lvl6pPr>
            <a:lvl7pPr marL="3054131" indent="0">
              <a:buNone/>
              <a:defRPr sz="2200"/>
            </a:lvl7pPr>
            <a:lvl8pPr marL="3563150" indent="0">
              <a:buNone/>
              <a:defRPr sz="2200"/>
            </a:lvl8pPr>
            <a:lvl9pPr marL="4072175" indent="0">
              <a:buNone/>
              <a:defRPr sz="2200"/>
            </a:lvl9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26586" y="5917069"/>
            <a:ext cx="9820077" cy="510018"/>
          </a:xfrm>
        </p:spPr>
        <p:txBody>
          <a:bodyPr anchor="ctr" anchorCtr="0"/>
          <a:lstStyle>
            <a:lvl1pPr marL="0" indent="0">
              <a:buNone/>
              <a:defRPr sz="1400">
                <a:latin typeface="+mj-lt"/>
              </a:defRPr>
            </a:lvl1pPr>
            <a:lvl2pPr marL="509021" indent="0">
              <a:buNone/>
              <a:defRPr sz="1400"/>
            </a:lvl2pPr>
            <a:lvl3pPr marL="1018044" indent="0">
              <a:buNone/>
              <a:defRPr sz="1100"/>
            </a:lvl3pPr>
            <a:lvl4pPr marL="1527065" indent="0">
              <a:buNone/>
              <a:defRPr sz="1000"/>
            </a:lvl4pPr>
            <a:lvl5pPr marL="2036087" indent="0">
              <a:buNone/>
              <a:defRPr sz="1000"/>
            </a:lvl5pPr>
            <a:lvl6pPr marL="2545110" indent="0">
              <a:buNone/>
              <a:defRPr sz="1000"/>
            </a:lvl6pPr>
            <a:lvl7pPr marL="3054131" indent="0">
              <a:buNone/>
              <a:defRPr sz="1000"/>
            </a:lvl7pPr>
            <a:lvl8pPr marL="3563150" indent="0">
              <a:buNone/>
              <a:defRPr sz="1000"/>
            </a:lvl8pPr>
            <a:lvl9pPr marL="4072175" indent="0">
              <a:buNone/>
              <a:defRPr sz="1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5. Juni 2023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8AA205-AE50-4621-BBA3-D4413835B30F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32276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83486" y="409325"/>
            <a:ext cx="7365057" cy="918033"/>
          </a:xfrm>
        </p:spPr>
        <p:txBody>
          <a:bodyPr anchor="b"/>
          <a:lstStyle>
            <a:lvl1pPr algn="l">
              <a:defRPr sz="2700" b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28118" y="1734010"/>
            <a:ext cx="6710385" cy="4692169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lIns="160321" tIns="160321"/>
          <a:lstStyle>
            <a:lvl1pPr marL="0" indent="0">
              <a:buNone/>
              <a:defRPr sz="1600"/>
            </a:lvl1pPr>
            <a:lvl2pPr marL="509021" indent="0">
              <a:buNone/>
              <a:defRPr sz="3100"/>
            </a:lvl2pPr>
            <a:lvl3pPr marL="1018044" indent="0">
              <a:buNone/>
              <a:defRPr sz="2700"/>
            </a:lvl3pPr>
            <a:lvl4pPr marL="1527065" indent="0">
              <a:buNone/>
              <a:defRPr sz="2200"/>
            </a:lvl4pPr>
            <a:lvl5pPr marL="2036087" indent="0">
              <a:buNone/>
              <a:defRPr sz="2200"/>
            </a:lvl5pPr>
            <a:lvl6pPr marL="2545110" indent="0">
              <a:buNone/>
              <a:defRPr sz="2200"/>
            </a:lvl6pPr>
            <a:lvl7pPr marL="3054131" indent="0">
              <a:buNone/>
              <a:defRPr sz="2200"/>
            </a:lvl7pPr>
            <a:lvl8pPr marL="3563150" indent="0">
              <a:buNone/>
              <a:defRPr sz="2200"/>
            </a:lvl8pPr>
            <a:lvl9pPr marL="4072175" indent="0">
              <a:buNone/>
              <a:defRPr sz="2200"/>
            </a:lvl9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7365879" y="1734010"/>
            <a:ext cx="2783455" cy="4692169"/>
          </a:xfr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  <a:lvl2pPr marL="509021" indent="0">
              <a:buNone/>
              <a:defRPr sz="1400"/>
            </a:lvl2pPr>
            <a:lvl3pPr marL="1018044" indent="0">
              <a:buNone/>
              <a:defRPr sz="1100"/>
            </a:lvl3pPr>
            <a:lvl4pPr marL="1527065" indent="0">
              <a:buNone/>
              <a:defRPr sz="1000"/>
            </a:lvl4pPr>
            <a:lvl5pPr marL="2036087" indent="0">
              <a:buNone/>
              <a:defRPr sz="1000"/>
            </a:lvl5pPr>
            <a:lvl6pPr marL="2545110" indent="0">
              <a:buNone/>
              <a:defRPr sz="1000"/>
            </a:lvl6pPr>
            <a:lvl7pPr marL="3054131" indent="0">
              <a:buNone/>
              <a:defRPr sz="1000"/>
            </a:lvl7pPr>
            <a:lvl8pPr marL="3563150" indent="0">
              <a:buNone/>
              <a:defRPr sz="1000"/>
            </a:lvl8pPr>
            <a:lvl9pPr marL="4072175" indent="0">
              <a:buNone/>
              <a:defRPr sz="1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5. Juni 2023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425518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ilder mit 2-spaltige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83486" y="409325"/>
            <a:ext cx="7365057" cy="918033"/>
          </a:xfrm>
        </p:spPr>
        <p:txBody>
          <a:bodyPr anchor="b" anchorCtr="0"/>
          <a:lstStyle>
            <a:lvl1pPr algn="l">
              <a:defRPr lang="de-DE" dirty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28119" y="1734009"/>
            <a:ext cx="2127570" cy="2143335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lIns="160321" tIns="160321"/>
          <a:lstStyle>
            <a:lvl1pPr marL="0" indent="0">
              <a:buNone/>
              <a:defRPr sz="1600"/>
            </a:lvl1pPr>
            <a:lvl2pPr marL="509021" indent="0">
              <a:buNone/>
              <a:defRPr sz="3100"/>
            </a:lvl2pPr>
            <a:lvl3pPr marL="1018044" indent="0">
              <a:buNone/>
              <a:defRPr sz="2700"/>
            </a:lvl3pPr>
            <a:lvl4pPr marL="1527065" indent="0">
              <a:buNone/>
              <a:defRPr sz="2200"/>
            </a:lvl4pPr>
            <a:lvl5pPr marL="2036087" indent="0">
              <a:buNone/>
              <a:defRPr sz="2200"/>
            </a:lvl5pPr>
            <a:lvl6pPr marL="2545110" indent="0">
              <a:buNone/>
              <a:defRPr sz="2200"/>
            </a:lvl6pPr>
            <a:lvl7pPr marL="3054131" indent="0">
              <a:buNone/>
              <a:defRPr sz="2200"/>
            </a:lvl7pPr>
            <a:lvl8pPr marL="3563150" indent="0">
              <a:buNone/>
              <a:defRPr sz="2200"/>
            </a:lvl8pPr>
            <a:lvl9pPr marL="4072175" indent="0">
              <a:buNone/>
              <a:defRPr sz="2200"/>
            </a:lvl9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782665" y="1734010"/>
            <a:ext cx="7366667" cy="4692169"/>
          </a:xfrm>
        </p:spPr>
        <p:txBody>
          <a:bodyPr numCol="2" spcCol="240484"/>
          <a:lstStyle>
            <a:lvl1pPr marL="0" indent="0">
              <a:buNone/>
              <a:defRPr sz="1600"/>
            </a:lvl1pPr>
            <a:lvl2pPr marL="509021" indent="0">
              <a:buNone/>
              <a:defRPr sz="1400"/>
            </a:lvl2pPr>
            <a:lvl3pPr marL="1018044" indent="0">
              <a:buNone/>
              <a:defRPr sz="1100"/>
            </a:lvl3pPr>
            <a:lvl4pPr marL="1527065" indent="0">
              <a:buNone/>
              <a:defRPr sz="1000"/>
            </a:lvl4pPr>
            <a:lvl5pPr marL="2036087" indent="0">
              <a:buNone/>
              <a:defRPr sz="1000"/>
            </a:lvl5pPr>
            <a:lvl6pPr marL="2545110" indent="0">
              <a:buNone/>
              <a:defRPr sz="1000"/>
            </a:lvl6pPr>
            <a:lvl7pPr marL="3054131" indent="0">
              <a:buNone/>
              <a:defRPr sz="1000"/>
            </a:lvl7pPr>
            <a:lvl8pPr marL="3563150" indent="0">
              <a:buNone/>
              <a:defRPr sz="1000"/>
            </a:lvl8pPr>
            <a:lvl9pPr marL="4072175" indent="0">
              <a:buNone/>
              <a:defRPr sz="1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5. Juni 2023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326585" y="4284423"/>
            <a:ext cx="2129104" cy="2143334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lIns="160321" tIns="160321"/>
          <a:lstStyle>
            <a:lvl1pPr marL="0" indent="0">
              <a:buNone/>
              <a:defRPr sz="1600"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6344212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5. Juni 2023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2C9B88-52DB-49CD-A9FA-726F4C990E3C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611839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5. Juni 2023</a:t>
            </a:r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C5194B-4374-43C7-8306-73F655200BE3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81964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" y="1326935"/>
            <a:ext cx="10475913" cy="6018430"/>
          </a:xfrm>
          <a:noFill/>
        </p:spPr>
        <p:txBody>
          <a:bodyPr lIns="1442896" tIns="801609" rIns="1603218"/>
          <a:lstStyle>
            <a:lvl1pPr marL="0" indent="0">
              <a:lnSpc>
                <a:spcPts val="3564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796453" algn="l"/>
              </a:tabLst>
              <a:defRPr sz="3100" baseline="0"/>
            </a:lvl1pPr>
          </a:lstStyle>
          <a:p>
            <a:pPr lvl="0"/>
            <a:r>
              <a:rPr lang="de-DE" dirty="0" smtClean="0"/>
              <a:t>Durch Klicken individuelle Dankesformel hinzufügen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473176" y="4693746"/>
            <a:ext cx="4747179" cy="1734009"/>
          </a:xfrm>
        </p:spPr>
        <p:txBody>
          <a:bodyPr/>
          <a:lstStyle>
            <a:lvl1pPr marL="0" indent="0">
              <a:buNone/>
              <a:defRPr sz="1600" baseline="0"/>
            </a:lvl1pPr>
          </a:lstStyle>
          <a:p>
            <a:pPr lvl="0"/>
            <a:r>
              <a:rPr lang="de-DE" dirty="0" smtClean="0"/>
              <a:t>Durch Klicken Autor/Adresse/Kontaktdaten hinzufügen</a:t>
            </a:r>
          </a:p>
        </p:txBody>
      </p:sp>
      <p:grpSp>
        <p:nvGrpSpPr>
          <p:cNvPr id="2" name="Gruppieren 30"/>
          <p:cNvGrpSpPr>
            <a:grpSpLocks noChangeAspect="1"/>
          </p:cNvGrpSpPr>
          <p:nvPr/>
        </p:nvGrpSpPr>
        <p:grpSpPr>
          <a:xfrm>
            <a:off x="327373" y="408302"/>
            <a:ext cx="1916868" cy="918033"/>
            <a:chOff x="7081838" y="144463"/>
            <a:chExt cx="1871662" cy="719137"/>
          </a:xfrm>
        </p:grpSpPr>
        <p:sp>
          <p:nvSpPr>
            <p:cNvPr id="5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81838" y="144463"/>
              <a:ext cx="1871662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3" name="Freeform 5"/>
            <p:cNvSpPr>
              <a:spLocks/>
            </p:cNvSpPr>
            <p:nvPr userDrawn="1"/>
          </p:nvSpPr>
          <p:spPr bwMode="auto">
            <a:xfrm>
              <a:off x="8216900" y="144463"/>
              <a:ext cx="455612" cy="392112"/>
            </a:xfrm>
            <a:custGeom>
              <a:avLst/>
              <a:gdLst>
                <a:gd name="T0" fmla="*/ 944 w 1277"/>
                <a:gd name="T1" fmla="*/ 552 h 1104"/>
                <a:gd name="T2" fmla="*/ 1277 w 1277"/>
                <a:gd name="T3" fmla="*/ 0 h 1104"/>
                <a:gd name="T4" fmla="*/ 0 w 1277"/>
                <a:gd name="T5" fmla="*/ 0 h 1104"/>
                <a:gd name="T6" fmla="*/ 0 w 1277"/>
                <a:gd name="T7" fmla="*/ 1104 h 1104"/>
                <a:gd name="T8" fmla="*/ 944 w 1277"/>
                <a:gd name="T9" fmla="*/ 55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1104">
                  <a:moveTo>
                    <a:pt x="944" y="552"/>
                  </a:moveTo>
                  <a:cubicBezTo>
                    <a:pt x="1110" y="357"/>
                    <a:pt x="1203" y="197"/>
                    <a:pt x="1277" y="0"/>
                  </a:cubicBezTo>
                  <a:lnTo>
                    <a:pt x="0" y="0"/>
                  </a:lnTo>
                  <a:lnTo>
                    <a:pt x="0" y="1104"/>
                  </a:lnTo>
                  <a:cubicBezTo>
                    <a:pt x="253" y="1070"/>
                    <a:pt x="607" y="949"/>
                    <a:pt x="944" y="552"/>
                  </a:cubicBezTo>
                  <a:close/>
                </a:path>
              </a:pathLst>
            </a:custGeom>
            <a:solidFill>
              <a:srgbClr val="0752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4" name="Rectangle 6"/>
            <p:cNvSpPr>
              <a:spLocks noChangeArrowheads="1"/>
            </p:cNvSpPr>
            <p:nvPr userDrawn="1"/>
          </p:nvSpPr>
          <p:spPr bwMode="auto">
            <a:xfrm>
              <a:off x="8216900" y="654050"/>
              <a:ext cx="714375" cy="200025"/>
            </a:xfrm>
            <a:prstGeom prst="rect">
              <a:avLst/>
            </a:prstGeom>
            <a:solidFill>
              <a:srgbClr val="EAB9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5" name="Freeform 7"/>
            <p:cNvSpPr>
              <a:spLocks/>
            </p:cNvSpPr>
            <p:nvPr userDrawn="1"/>
          </p:nvSpPr>
          <p:spPr bwMode="auto">
            <a:xfrm>
              <a:off x="8216900" y="144463"/>
              <a:ext cx="714375" cy="477837"/>
            </a:xfrm>
            <a:custGeom>
              <a:avLst/>
              <a:gdLst>
                <a:gd name="T0" fmla="*/ 2000 w 2000"/>
                <a:gd name="T1" fmla="*/ 0 h 1349"/>
                <a:gd name="T2" fmla="*/ 1361 w 2000"/>
                <a:gd name="T3" fmla="*/ 0 h 1349"/>
                <a:gd name="T4" fmla="*/ 992 w 2000"/>
                <a:gd name="T5" fmla="*/ 627 h 1349"/>
                <a:gd name="T6" fmla="*/ 0 w 2000"/>
                <a:gd name="T7" fmla="*/ 1193 h 1349"/>
                <a:gd name="T8" fmla="*/ 0 w 2000"/>
                <a:gd name="T9" fmla="*/ 1349 h 1349"/>
                <a:gd name="T10" fmla="*/ 2000 w 2000"/>
                <a:gd name="T11" fmla="*/ 1349 h 1349"/>
                <a:gd name="T12" fmla="*/ 2000 w 2000"/>
                <a:gd name="T13" fmla="*/ 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0" h="1349">
                  <a:moveTo>
                    <a:pt x="2000" y="0"/>
                  </a:moveTo>
                  <a:lnTo>
                    <a:pt x="1361" y="0"/>
                  </a:lnTo>
                  <a:cubicBezTo>
                    <a:pt x="1285" y="208"/>
                    <a:pt x="1168" y="419"/>
                    <a:pt x="992" y="627"/>
                  </a:cubicBezTo>
                  <a:cubicBezTo>
                    <a:pt x="644" y="1036"/>
                    <a:pt x="259" y="1159"/>
                    <a:pt x="0" y="1193"/>
                  </a:cubicBezTo>
                  <a:lnTo>
                    <a:pt x="0" y="1349"/>
                  </a:lnTo>
                  <a:lnTo>
                    <a:pt x="2000" y="1349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6" name="Freeform 8"/>
            <p:cNvSpPr>
              <a:spLocks noEditPoints="1"/>
            </p:cNvSpPr>
            <p:nvPr userDrawn="1"/>
          </p:nvSpPr>
          <p:spPr bwMode="auto">
            <a:xfrm>
              <a:off x="8250238" y="690563"/>
              <a:ext cx="95250" cy="131762"/>
            </a:xfrm>
            <a:custGeom>
              <a:avLst/>
              <a:gdLst>
                <a:gd name="T0" fmla="*/ 134 w 264"/>
                <a:gd name="T1" fmla="*/ 318 h 371"/>
                <a:gd name="T2" fmla="*/ 198 w 264"/>
                <a:gd name="T3" fmla="*/ 265 h 371"/>
                <a:gd name="T4" fmla="*/ 132 w 264"/>
                <a:gd name="T5" fmla="*/ 203 h 371"/>
                <a:gd name="T6" fmla="*/ 65 w 264"/>
                <a:gd name="T7" fmla="*/ 203 h 371"/>
                <a:gd name="T8" fmla="*/ 65 w 264"/>
                <a:gd name="T9" fmla="*/ 318 h 371"/>
                <a:gd name="T10" fmla="*/ 134 w 264"/>
                <a:gd name="T11" fmla="*/ 318 h 371"/>
                <a:gd name="T12" fmla="*/ 65 w 264"/>
                <a:gd name="T13" fmla="*/ 53 h 371"/>
                <a:gd name="T14" fmla="*/ 65 w 264"/>
                <a:gd name="T15" fmla="*/ 155 h 371"/>
                <a:gd name="T16" fmla="*/ 131 w 264"/>
                <a:gd name="T17" fmla="*/ 155 h 371"/>
                <a:gd name="T18" fmla="*/ 190 w 264"/>
                <a:gd name="T19" fmla="*/ 103 h 371"/>
                <a:gd name="T20" fmla="*/ 126 w 264"/>
                <a:gd name="T21" fmla="*/ 53 h 371"/>
                <a:gd name="T22" fmla="*/ 65 w 264"/>
                <a:gd name="T23" fmla="*/ 53 h 371"/>
                <a:gd name="T24" fmla="*/ 191 w 264"/>
                <a:gd name="T25" fmla="*/ 180 h 371"/>
                <a:gd name="T26" fmla="*/ 264 w 264"/>
                <a:gd name="T27" fmla="*/ 277 h 371"/>
                <a:gd name="T28" fmla="*/ 145 w 264"/>
                <a:gd name="T29" fmla="*/ 371 h 371"/>
                <a:gd name="T30" fmla="*/ 0 w 264"/>
                <a:gd name="T31" fmla="*/ 367 h 371"/>
                <a:gd name="T32" fmla="*/ 0 w 264"/>
                <a:gd name="T33" fmla="*/ 4 h 371"/>
                <a:gd name="T34" fmla="*/ 129 w 264"/>
                <a:gd name="T35" fmla="*/ 0 h 371"/>
                <a:gd name="T36" fmla="*/ 253 w 264"/>
                <a:gd name="T37" fmla="*/ 95 h 371"/>
                <a:gd name="T38" fmla="*/ 191 w 264"/>
                <a:gd name="T39" fmla="*/ 178 h 371"/>
                <a:gd name="T40" fmla="*/ 191 w 264"/>
                <a:gd name="T41" fmla="*/ 18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371">
                  <a:moveTo>
                    <a:pt x="134" y="318"/>
                  </a:moveTo>
                  <a:cubicBezTo>
                    <a:pt x="183" y="318"/>
                    <a:pt x="198" y="308"/>
                    <a:pt x="198" y="265"/>
                  </a:cubicBezTo>
                  <a:cubicBezTo>
                    <a:pt x="198" y="216"/>
                    <a:pt x="182" y="204"/>
                    <a:pt x="132" y="203"/>
                  </a:cubicBezTo>
                  <a:lnTo>
                    <a:pt x="65" y="203"/>
                  </a:lnTo>
                  <a:lnTo>
                    <a:pt x="65" y="318"/>
                  </a:lnTo>
                  <a:lnTo>
                    <a:pt x="134" y="318"/>
                  </a:lnTo>
                  <a:close/>
                  <a:moveTo>
                    <a:pt x="65" y="53"/>
                  </a:moveTo>
                  <a:lnTo>
                    <a:pt x="65" y="155"/>
                  </a:lnTo>
                  <a:lnTo>
                    <a:pt x="131" y="155"/>
                  </a:lnTo>
                  <a:cubicBezTo>
                    <a:pt x="175" y="155"/>
                    <a:pt x="190" y="145"/>
                    <a:pt x="190" y="103"/>
                  </a:cubicBezTo>
                  <a:cubicBezTo>
                    <a:pt x="190" y="63"/>
                    <a:pt x="174" y="53"/>
                    <a:pt x="126" y="53"/>
                  </a:cubicBezTo>
                  <a:lnTo>
                    <a:pt x="65" y="53"/>
                  </a:lnTo>
                  <a:close/>
                  <a:moveTo>
                    <a:pt x="191" y="180"/>
                  </a:moveTo>
                  <a:cubicBezTo>
                    <a:pt x="245" y="185"/>
                    <a:pt x="264" y="219"/>
                    <a:pt x="264" y="277"/>
                  </a:cubicBezTo>
                  <a:cubicBezTo>
                    <a:pt x="264" y="351"/>
                    <a:pt x="230" y="371"/>
                    <a:pt x="145" y="371"/>
                  </a:cubicBezTo>
                  <a:cubicBezTo>
                    <a:pt x="79" y="371"/>
                    <a:pt x="44" y="371"/>
                    <a:pt x="0" y="367"/>
                  </a:cubicBezTo>
                  <a:lnTo>
                    <a:pt x="0" y="4"/>
                  </a:lnTo>
                  <a:cubicBezTo>
                    <a:pt x="39" y="1"/>
                    <a:pt x="71" y="0"/>
                    <a:pt x="129" y="0"/>
                  </a:cubicBezTo>
                  <a:cubicBezTo>
                    <a:pt x="220" y="0"/>
                    <a:pt x="253" y="20"/>
                    <a:pt x="253" y="95"/>
                  </a:cubicBezTo>
                  <a:cubicBezTo>
                    <a:pt x="253" y="147"/>
                    <a:pt x="235" y="174"/>
                    <a:pt x="191" y="178"/>
                  </a:cubicBezTo>
                  <a:lnTo>
                    <a:pt x="191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7" name="Freeform 9"/>
            <p:cNvSpPr>
              <a:spLocks noEditPoints="1"/>
            </p:cNvSpPr>
            <p:nvPr userDrawn="1"/>
          </p:nvSpPr>
          <p:spPr bwMode="auto">
            <a:xfrm>
              <a:off x="8364538" y="688975"/>
              <a:ext cx="106362" cy="133350"/>
            </a:xfrm>
            <a:custGeom>
              <a:avLst/>
              <a:gdLst>
                <a:gd name="T0" fmla="*/ 69 w 299"/>
                <a:gd name="T1" fmla="*/ 188 h 376"/>
                <a:gd name="T2" fmla="*/ 149 w 299"/>
                <a:gd name="T3" fmla="*/ 320 h 376"/>
                <a:gd name="T4" fmla="*/ 230 w 299"/>
                <a:gd name="T5" fmla="*/ 188 h 376"/>
                <a:gd name="T6" fmla="*/ 149 w 299"/>
                <a:gd name="T7" fmla="*/ 56 h 376"/>
                <a:gd name="T8" fmla="*/ 69 w 299"/>
                <a:gd name="T9" fmla="*/ 188 h 376"/>
                <a:gd name="T10" fmla="*/ 299 w 299"/>
                <a:gd name="T11" fmla="*/ 188 h 376"/>
                <a:gd name="T12" fmla="*/ 149 w 299"/>
                <a:gd name="T13" fmla="*/ 376 h 376"/>
                <a:gd name="T14" fmla="*/ 0 w 299"/>
                <a:gd name="T15" fmla="*/ 188 h 376"/>
                <a:gd name="T16" fmla="*/ 149 w 299"/>
                <a:gd name="T17" fmla="*/ 0 h 376"/>
                <a:gd name="T18" fmla="*/ 299 w 299"/>
                <a:gd name="T19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76">
                  <a:moveTo>
                    <a:pt x="69" y="188"/>
                  </a:moveTo>
                  <a:cubicBezTo>
                    <a:pt x="69" y="289"/>
                    <a:pt x="88" y="320"/>
                    <a:pt x="149" y="320"/>
                  </a:cubicBezTo>
                  <a:cubicBezTo>
                    <a:pt x="211" y="320"/>
                    <a:pt x="230" y="289"/>
                    <a:pt x="230" y="188"/>
                  </a:cubicBezTo>
                  <a:cubicBezTo>
                    <a:pt x="230" y="87"/>
                    <a:pt x="211" y="56"/>
                    <a:pt x="149" y="56"/>
                  </a:cubicBezTo>
                  <a:cubicBezTo>
                    <a:pt x="88" y="56"/>
                    <a:pt x="69" y="87"/>
                    <a:pt x="69" y="188"/>
                  </a:cubicBezTo>
                  <a:close/>
                  <a:moveTo>
                    <a:pt x="299" y="188"/>
                  </a:moveTo>
                  <a:cubicBezTo>
                    <a:pt x="299" y="332"/>
                    <a:pt x="260" y="376"/>
                    <a:pt x="149" y="376"/>
                  </a:cubicBezTo>
                  <a:cubicBezTo>
                    <a:pt x="39" y="376"/>
                    <a:pt x="0" y="332"/>
                    <a:pt x="0" y="188"/>
                  </a:cubicBezTo>
                  <a:cubicBezTo>
                    <a:pt x="0" y="44"/>
                    <a:pt x="39" y="0"/>
                    <a:pt x="149" y="0"/>
                  </a:cubicBezTo>
                  <a:cubicBezTo>
                    <a:pt x="260" y="0"/>
                    <a:pt x="299" y="44"/>
                    <a:pt x="299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8" name="Freeform 10"/>
            <p:cNvSpPr>
              <a:spLocks/>
            </p:cNvSpPr>
            <p:nvPr userDrawn="1"/>
          </p:nvSpPr>
          <p:spPr bwMode="auto">
            <a:xfrm>
              <a:off x="849630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2 w 295"/>
                <a:gd name="T7" fmla="*/ 343 h 363"/>
                <a:gd name="T8" fmla="*/ 90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4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7" y="363"/>
                    <a:pt x="271" y="363"/>
                  </a:cubicBezTo>
                  <a:lnTo>
                    <a:pt x="219" y="363"/>
                  </a:lnTo>
                  <a:cubicBezTo>
                    <a:pt x="205" y="363"/>
                    <a:pt x="197" y="357"/>
                    <a:pt x="192" y="343"/>
                  </a:cubicBezTo>
                  <a:lnTo>
                    <a:pt x="90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4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9" name="Freeform 11"/>
            <p:cNvSpPr>
              <a:spLocks/>
            </p:cNvSpPr>
            <p:nvPr userDrawn="1"/>
          </p:nvSpPr>
          <p:spPr bwMode="auto">
            <a:xfrm>
              <a:off x="862965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1 w 295"/>
                <a:gd name="T7" fmla="*/ 343 h 363"/>
                <a:gd name="T8" fmla="*/ 89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3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6" y="363"/>
                    <a:pt x="271" y="363"/>
                  </a:cubicBezTo>
                  <a:lnTo>
                    <a:pt x="219" y="363"/>
                  </a:lnTo>
                  <a:cubicBezTo>
                    <a:pt x="204" y="363"/>
                    <a:pt x="197" y="357"/>
                    <a:pt x="191" y="343"/>
                  </a:cubicBezTo>
                  <a:lnTo>
                    <a:pt x="89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3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0" name="Freeform 12"/>
            <p:cNvSpPr>
              <a:spLocks/>
            </p:cNvSpPr>
            <p:nvPr userDrawn="1"/>
          </p:nvSpPr>
          <p:spPr bwMode="auto">
            <a:xfrm>
              <a:off x="7081838" y="692150"/>
              <a:ext cx="95250" cy="130175"/>
            </a:xfrm>
            <a:custGeom>
              <a:avLst/>
              <a:gdLst>
                <a:gd name="T0" fmla="*/ 267 w 267"/>
                <a:gd name="T1" fmla="*/ 223 h 370"/>
                <a:gd name="T2" fmla="*/ 136 w 267"/>
                <a:gd name="T3" fmla="*/ 370 h 370"/>
                <a:gd name="T4" fmla="*/ 0 w 267"/>
                <a:gd name="T5" fmla="*/ 223 h 370"/>
                <a:gd name="T6" fmla="*/ 0 w 267"/>
                <a:gd name="T7" fmla="*/ 0 h 370"/>
                <a:gd name="T8" fmla="*/ 53 w 267"/>
                <a:gd name="T9" fmla="*/ 0 h 370"/>
                <a:gd name="T10" fmla="*/ 53 w 267"/>
                <a:gd name="T11" fmla="*/ 223 h 370"/>
                <a:gd name="T12" fmla="*/ 134 w 267"/>
                <a:gd name="T13" fmla="*/ 323 h 370"/>
                <a:gd name="T14" fmla="*/ 215 w 267"/>
                <a:gd name="T15" fmla="*/ 223 h 370"/>
                <a:gd name="T16" fmla="*/ 215 w 267"/>
                <a:gd name="T17" fmla="*/ 0 h 370"/>
                <a:gd name="T18" fmla="*/ 267 w 267"/>
                <a:gd name="T19" fmla="*/ 0 h 370"/>
                <a:gd name="T20" fmla="*/ 267 w 267"/>
                <a:gd name="T21" fmla="*/ 2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70">
                  <a:moveTo>
                    <a:pt x="267" y="223"/>
                  </a:moveTo>
                  <a:cubicBezTo>
                    <a:pt x="267" y="330"/>
                    <a:pt x="232" y="370"/>
                    <a:pt x="136" y="370"/>
                  </a:cubicBezTo>
                  <a:cubicBezTo>
                    <a:pt x="36" y="370"/>
                    <a:pt x="0" y="330"/>
                    <a:pt x="0" y="223"/>
                  </a:cubicBezTo>
                  <a:lnTo>
                    <a:pt x="0" y="0"/>
                  </a:lnTo>
                  <a:lnTo>
                    <a:pt x="53" y="0"/>
                  </a:lnTo>
                  <a:lnTo>
                    <a:pt x="53" y="223"/>
                  </a:lnTo>
                  <a:cubicBezTo>
                    <a:pt x="53" y="298"/>
                    <a:pt x="73" y="323"/>
                    <a:pt x="134" y="323"/>
                  </a:cubicBezTo>
                  <a:cubicBezTo>
                    <a:pt x="193" y="323"/>
                    <a:pt x="215" y="298"/>
                    <a:pt x="215" y="223"/>
                  </a:cubicBezTo>
                  <a:lnTo>
                    <a:pt x="215" y="0"/>
                  </a:lnTo>
                  <a:lnTo>
                    <a:pt x="267" y="0"/>
                  </a:lnTo>
                  <a:lnTo>
                    <a:pt x="267" y="22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1" name="Freeform 13"/>
            <p:cNvSpPr>
              <a:spLocks/>
            </p:cNvSpPr>
            <p:nvPr userDrawn="1"/>
          </p:nvSpPr>
          <p:spPr bwMode="auto">
            <a:xfrm>
              <a:off x="7207250" y="692150"/>
              <a:ext cx="101600" cy="128587"/>
            </a:xfrm>
            <a:custGeom>
              <a:avLst/>
              <a:gdLst>
                <a:gd name="T0" fmla="*/ 284 w 284"/>
                <a:gd name="T1" fmla="*/ 343 h 363"/>
                <a:gd name="T2" fmla="*/ 265 w 284"/>
                <a:gd name="T3" fmla="*/ 363 h 363"/>
                <a:gd name="T4" fmla="*/ 215 w 284"/>
                <a:gd name="T5" fmla="*/ 363 h 363"/>
                <a:gd name="T6" fmla="*/ 192 w 284"/>
                <a:gd name="T7" fmla="*/ 347 h 363"/>
                <a:gd name="T8" fmla="*/ 79 w 284"/>
                <a:gd name="T9" fmla="*/ 100 h 363"/>
                <a:gd name="T10" fmla="*/ 57 w 284"/>
                <a:gd name="T11" fmla="*/ 49 h 363"/>
                <a:gd name="T12" fmla="*/ 50 w 284"/>
                <a:gd name="T13" fmla="*/ 49 h 363"/>
                <a:gd name="T14" fmla="*/ 53 w 284"/>
                <a:gd name="T15" fmla="*/ 100 h 363"/>
                <a:gd name="T16" fmla="*/ 53 w 284"/>
                <a:gd name="T17" fmla="*/ 363 h 363"/>
                <a:gd name="T18" fmla="*/ 0 w 284"/>
                <a:gd name="T19" fmla="*/ 363 h 363"/>
                <a:gd name="T20" fmla="*/ 0 w 284"/>
                <a:gd name="T21" fmla="*/ 21 h 363"/>
                <a:gd name="T22" fmla="*/ 20 w 284"/>
                <a:gd name="T23" fmla="*/ 0 h 363"/>
                <a:gd name="T24" fmla="*/ 68 w 284"/>
                <a:gd name="T25" fmla="*/ 0 h 363"/>
                <a:gd name="T26" fmla="*/ 92 w 284"/>
                <a:gd name="T27" fmla="*/ 17 h 363"/>
                <a:gd name="T28" fmla="*/ 202 w 284"/>
                <a:gd name="T29" fmla="*/ 257 h 363"/>
                <a:gd name="T30" fmla="*/ 227 w 284"/>
                <a:gd name="T31" fmla="*/ 312 h 363"/>
                <a:gd name="T32" fmla="*/ 235 w 284"/>
                <a:gd name="T33" fmla="*/ 312 h 363"/>
                <a:gd name="T34" fmla="*/ 232 w 284"/>
                <a:gd name="T35" fmla="*/ 255 h 363"/>
                <a:gd name="T36" fmla="*/ 232 w 284"/>
                <a:gd name="T37" fmla="*/ 0 h 363"/>
                <a:gd name="T38" fmla="*/ 284 w 284"/>
                <a:gd name="T39" fmla="*/ 0 h 363"/>
                <a:gd name="T40" fmla="*/ 284 w 284"/>
                <a:gd name="T41" fmla="*/ 34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363">
                  <a:moveTo>
                    <a:pt x="284" y="343"/>
                  </a:moveTo>
                  <a:cubicBezTo>
                    <a:pt x="284" y="356"/>
                    <a:pt x="277" y="363"/>
                    <a:pt x="265" y="363"/>
                  </a:cubicBezTo>
                  <a:lnTo>
                    <a:pt x="215" y="363"/>
                  </a:lnTo>
                  <a:cubicBezTo>
                    <a:pt x="203" y="363"/>
                    <a:pt x="197" y="358"/>
                    <a:pt x="192" y="347"/>
                  </a:cubicBezTo>
                  <a:lnTo>
                    <a:pt x="79" y="100"/>
                  </a:lnTo>
                  <a:cubicBezTo>
                    <a:pt x="73" y="86"/>
                    <a:pt x="62" y="64"/>
                    <a:pt x="57" y="49"/>
                  </a:cubicBezTo>
                  <a:lnTo>
                    <a:pt x="50" y="49"/>
                  </a:lnTo>
                  <a:cubicBezTo>
                    <a:pt x="52" y="66"/>
                    <a:pt x="53" y="83"/>
                    <a:pt x="53" y="100"/>
                  </a:cubicBezTo>
                  <a:lnTo>
                    <a:pt x="53" y="363"/>
                  </a:lnTo>
                  <a:lnTo>
                    <a:pt x="0" y="363"/>
                  </a:lnTo>
                  <a:lnTo>
                    <a:pt x="0" y="21"/>
                  </a:lnTo>
                  <a:cubicBezTo>
                    <a:pt x="0" y="7"/>
                    <a:pt x="7" y="0"/>
                    <a:pt x="20" y="0"/>
                  </a:cubicBezTo>
                  <a:lnTo>
                    <a:pt x="68" y="0"/>
                  </a:lnTo>
                  <a:cubicBezTo>
                    <a:pt x="80" y="0"/>
                    <a:pt x="86" y="6"/>
                    <a:pt x="92" y="17"/>
                  </a:cubicBezTo>
                  <a:lnTo>
                    <a:pt x="202" y="257"/>
                  </a:lnTo>
                  <a:cubicBezTo>
                    <a:pt x="208" y="272"/>
                    <a:pt x="219" y="293"/>
                    <a:pt x="227" y="312"/>
                  </a:cubicBezTo>
                  <a:lnTo>
                    <a:pt x="235" y="312"/>
                  </a:lnTo>
                  <a:cubicBezTo>
                    <a:pt x="233" y="293"/>
                    <a:pt x="232" y="274"/>
                    <a:pt x="232" y="255"/>
                  </a:cubicBezTo>
                  <a:lnTo>
                    <a:pt x="232" y="0"/>
                  </a:lnTo>
                  <a:lnTo>
                    <a:pt x="284" y="0"/>
                  </a:lnTo>
                  <a:lnTo>
                    <a:pt x="284" y="34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2" name="Rectangle 14"/>
            <p:cNvSpPr>
              <a:spLocks noChangeArrowheads="1"/>
            </p:cNvSpPr>
            <p:nvPr userDrawn="1"/>
          </p:nvSpPr>
          <p:spPr bwMode="auto">
            <a:xfrm>
              <a:off x="7340600" y="692150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3" name="Freeform 15"/>
            <p:cNvSpPr>
              <a:spLocks/>
            </p:cNvSpPr>
            <p:nvPr userDrawn="1"/>
          </p:nvSpPr>
          <p:spPr bwMode="auto">
            <a:xfrm>
              <a:off x="7378700" y="692150"/>
              <a:ext cx="109537" cy="128587"/>
            </a:xfrm>
            <a:custGeom>
              <a:avLst/>
              <a:gdLst>
                <a:gd name="T0" fmla="*/ 199 w 306"/>
                <a:gd name="T1" fmla="*/ 348 h 363"/>
                <a:gd name="T2" fmla="*/ 179 w 306"/>
                <a:gd name="T3" fmla="*/ 363 h 363"/>
                <a:gd name="T4" fmla="*/ 128 w 306"/>
                <a:gd name="T5" fmla="*/ 363 h 363"/>
                <a:gd name="T6" fmla="*/ 108 w 306"/>
                <a:gd name="T7" fmla="*/ 348 h 363"/>
                <a:gd name="T8" fmla="*/ 0 w 306"/>
                <a:gd name="T9" fmla="*/ 0 h 363"/>
                <a:gd name="T10" fmla="*/ 55 w 306"/>
                <a:gd name="T11" fmla="*/ 0 h 363"/>
                <a:gd name="T12" fmla="*/ 137 w 306"/>
                <a:gd name="T13" fmla="*/ 283 h 363"/>
                <a:gd name="T14" fmla="*/ 147 w 306"/>
                <a:gd name="T15" fmla="*/ 323 h 363"/>
                <a:gd name="T16" fmla="*/ 161 w 306"/>
                <a:gd name="T17" fmla="*/ 323 h 363"/>
                <a:gd name="T18" fmla="*/ 171 w 306"/>
                <a:gd name="T19" fmla="*/ 283 h 363"/>
                <a:gd name="T20" fmla="*/ 252 w 306"/>
                <a:gd name="T21" fmla="*/ 0 h 363"/>
                <a:gd name="T22" fmla="*/ 306 w 306"/>
                <a:gd name="T23" fmla="*/ 0 h 363"/>
                <a:gd name="T24" fmla="*/ 199 w 306"/>
                <a:gd name="T25" fmla="*/ 34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63">
                  <a:moveTo>
                    <a:pt x="199" y="348"/>
                  </a:moveTo>
                  <a:cubicBezTo>
                    <a:pt x="197" y="357"/>
                    <a:pt x="189" y="363"/>
                    <a:pt x="179" y="363"/>
                  </a:cubicBezTo>
                  <a:lnTo>
                    <a:pt x="128" y="363"/>
                  </a:lnTo>
                  <a:cubicBezTo>
                    <a:pt x="118" y="363"/>
                    <a:pt x="110" y="357"/>
                    <a:pt x="108" y="348"/>
                  </a:cubicBezTo>
                  <a:lnTo>
                    <a:pt x="0" y="0"/>
                  </a:lnTo>
                  <a:lnTo>
                    <a:pt x="55" y="0"/>
                  </a:lnTo>
                  <a:lnTo>
                    <a:pt x="137" y="283"/>
                  </a:lnTo>
                  <a:cubicBezTo>
                    <a:pt x="140" y="296"/>
                    <a:pt x="143" y="310"/>
                    <a:pt x="147" y="323"/>
                  </a:cubicBezTo>
                  <a:lnTo>
                    <a:pt x="161" y="323"/>
                  </a:lnTo>
                  <a:cubicBezTo>
                    <a:pt x="163" y="310"/>
                    <a:pt x="167" y="296"/>
                    <a:pt x="171" y="283"/>
                  </a:cubicBezTo>
                  <a:lnTo>
                    <a:pt x="252" y="0"/>
                  </a:lnTo>
                  <a:lnTo>
                    <a:pt x="306" y="0"/>
                  </a:lnTo>
                  <a:lnTo>
                    <a:pt x="199" y="348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4" name="Freeform 16"/>
            <p:cNvSpPr>
              <a:spLocks/>
            </p:cNvSpPr>
            <p:nvPr userDrawn="1"/>
          </p:nvSpPr>
          <p:spPr bwMode="auto">
            <a:xfrm>
              <a:off x="7505700" y="692150"/>
              <a:ext cx="80962" cy="128587"/>
            </a:xfrm>
            <a:custGeom>
              <a:avLst/>
              <a:gdLst>
                <a:gd name="T0" fmla="*/ 228 w 228"/>
                <a:gd name="T1" fmla="*/ 361 h 365"/>
                <a:gd name="T2" fmla="*/ 73 w 228"/>
                <a:gd name="T3" fmla="*/ 365 h 365"/>
                <a:gd name="T4" fmla="*/ 0 w 228"/>
                <a:gd name="T5" fmla="*/ 300 h 365"/>
                <a:gd name="T6" fmla="*/ 0 w 228"/>
                <a:gd name="T7" fmla="*/ 65 h 365"/>
                <a:gd name="T8" fmla="*/ 73 w 228"/>
                <a:gd name="T9" fmla="*/ 0 h 365"/>
                <a:gd name="T10" fmla="*/ 228 w 228"/>
                <a:gd name="T11" fmla="*/ 4 h 365"/>
                <a:gd name="T12" fmla="*/ 226 w 228"/>
                <a:gd name="T13" fmla="*/ 45 h 365"/>
                <a:gd name="T14" fmla="*/ 82 w 228"/>
                <a:gd name="T15" fmla="*/ 45 h 365"/>
                <a:gd name="T16" fmla="*/ 53 w 228"/>
                <a:gd name="T17" fmla="*/ 79 h 365"/>
                <a:gd name="T18" fmla="*/ 53 w 228"/>
                <a:gd name="T19" fmla="*/ 152 h 365"/>
                <a:gd name="T20" fmla="*/ 206 w 228"/>
                <a:gd name="T21" fmla="*/ 152 h 365"/>
                <a:gd name="T22" fmla="*/ 206 w 228"/>
                <a:gd name="T23" fmla="*/ 194 h 365"/>
                <a:gd name="T24" fmla="*/ 53 w 228"/>
                <a:gd name="T25" fmla="*/ 194 h 365"/>
                <a:gd name="T26" fmla="*/ 53 w 228"/>
                <a:gd name="T27" fmla="*/ 287 h 365"/>
                <a:gd name="T28" fmla="*/ 82 w 228"/>
                <a:gd name="T29" fmla="*/ 321 h 365"/>
                <a:gd name="T30" fmla="*/ 226 w 228"/>
                <a:gd name="T31" fmla="*/ 321 h 365"/>
                <a:gd name="T32" fmla="*/ 228 w 228"/>
                <a:gd name="T33" fmla="*/ 36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365">
                  <a:moveTo>
                    <a:pt x="228" y="361"/>
                  </a:moveTo>
                  <a:cubicBezTo>
                    <a:pt x="180" y="365"/>
                    <a:pt x="125" y="365"/>
                    <a:pt x="73" y="365"/>
                  </a:cubicBezTo>
                  <a:cubicBezTo>
                    <a:pt x="27" y="365"/>
                    <a:pt x="0" y="340"/>
                    <a:pt x="0" y="300"/>
                  </a:cubicBezTo>
                  <a:lnTo>
                    <a:pt x="0" y="65"/>
                  </a:lnTo>
                  <a:cubicBezTo>
                    <a:pt x="0" y="25"/>
                    <a:pt x="28" y="0"/>
                    <a:pt x="73" y="0"/>
                  </a:cubicBezTo>
                  <a:cubicBezTo>
                    <a:pt x="125" y="0"/>
                    <a:pt x="180" y="0"/>
                    <a:pt x="228" y="4"/>
                  </a:cubicBezTo>
                  <a:lnTo>
                    <a:pt x="226" y="45"/>
                  </a:lnTo>
                  <a:lnTo>
                    <a:pt x="82" y="45"/>
                  </a:lnTo>
                  <a:cubicBezTo>
                    <a:pt x="61" y="45"/>
                    <a:pt x="53" y="54"/>
                    <a:pt x="53" y="79"/>
                  </a:cubicBezTo>
                  <a:lnTo>
                    <a:pt x="53" y="152"/>
                  </a:lnTo>
                  <a:lnTo>
                    <a:pt x="206" y="152"/>
                  </a:lnTo>
                  <a:lnTo>
                    <a:pt x="206" y="194"/>
                  </a:lnTo>
                  <a:lnTo>
                    <a:pt x="53" y="194"/>
                  </a:lnTo>
                  <a:lnTo>
                    <a:pt x="53" y="287"/>
                  </a:lnTo>
                  <a:cubicBezTo>
                    <a:pt x="53" y="312"/>
                    <a:pt x="61" y="321"/>
                    <a:pt x="82" y="321"/>
                  </a:cubicBezTo>
                  <a:lnTo>
                    <a:pt x="226" y="321"/>
                  </a:lnTo>
                  <a:lnTo>
                    <a:pt x="228" y="361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5" name="Freeform 17"/>
            <p:cNvSpPr>
              <a:spLocks noEditPoints="1"/>
            </p:cNvSpPr>
            <p:nvPr userDrawn="1"/>
          </p:nvSpPr>
          <p:spPr bwMode="auto">
            <a:xfrm>
              <a:off x="7612063" y="690563"/>
              <a:ext cx="92075" cy="130175"/>
            </a:xfrm>
            <a:custGeom>
              <a:avLst/>
              <a:gdLst>
                <a:gd name="T0" fmla="*/ 126 w 260"/>
                <a:gd name="T1" fmla="*/ 173 h 367"/>
                <a:gd name="T2" fmla="*/ 194 w 260"/>
                <a:gd name="T3" fmla="*/ 108 h 367"/>
                <a:gd name="T4" fmla="*/ 126 w 260"/>
                <a:gd name="T5" fmla="*/ 45 h 367"/>
                <a:gd name="T6" fmla="*/ 52 w 260"/>
                <a:gd name="T7" fmla="*/ 45 h 367"/>
                <a:gd name="T8" fmla="*/ 52 w 260"/>
                <a:gd name="T9" fmla="*/ 173 h 367"/>
                <a:gd name="T10" fmla="*/ 126 w 260"/>
                <a:gd name="T11" fmla="*/ 173 h 367"/>
                <a:gd name="T12" fmla="*/ 204 w 260"/>
                <a:gd name="T13" fmla="*/ 367 h 367"/>
                <a:gd name="T14" fmla="*/ 173 w 260"/>
                <a:gd name="T15" fmla="*/ 254 h 367"/>
                <a:gd name="T16" fmla="*/ 127 w 260"/>
                <a:gd name="T17" fmla="*/ 218 h 367"/>
                <a:gd name="T18" fmla="*/ 52 w 260"/>
                <a:gd name="T19" fmla="*/ 217 h 367"/>
                <a:gd name="T20" fmla="*/ 52 w 260"/>
                <a:gd name="T21" fmla="*/ 367 h 367"/>
                <a:gd name="T22" fmla="*/ 0 w 260"/>
                <a:gd name="T23" fmla="*/ 367 h 367"/>
                <a:gd name="T24" fmla="*/ 0 w 260"/>
                <a:gd name="T25" fmla="*/ 4 h 367"/>
                <a:gd name="T26" fmla="*/ 127 w 260"/>
                <a:gd name="T27" fmla="*/ 0 h 367"/>
                <a:gd name="T28" fmla="*/ 247 w 260"/>
                <a:gd name="T29" fmla="*/ 105 h 367"/>
                <a:gd name="T30" fmla="*/ 180 w 260"/>
                <a:gd name="T31" fmla="*/ 197 h 367"/>
                <a:gd name="T32" fmla="*/ 180 w 260"/>
                <a:gd name="T33" fmla="*/ 200 h 367"/>
                <a:gd name="T34" fmla="*/ 226 w 260"/>
                <a:gd name="T35" fmla="*/ 252 h 367"/>
                <a:gd name="T36" fmla="*/ 260 w 260"/>
                <a:gd name="T37" fmla="*/ 367 h 367"/>
                <a:gd name="T38" fmla="*/ 204 w 260"/>
                <a:gd name="T3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367">
                  <a:moveTo>
                    <a:pt x="126" y="173"/>
                  </a:moveTo>
                  <a:cubicBezTo>
                    <a:pt x="177" y="172"/>
                    <a:pt x="194" y="158"/>
                    <a:pt x="194" y="108"/>
                  </a:cubicBezTo>
                  <a:cubicBezTo>
                    <a:pt x="194" y="58"/>
                    <a:pt x="177" y="45"/>
                    <a:pt x="126" y="45"/>
                  </a:cubicBezTo>
                  <a:cubicBezTo>
                    <a:pt x="98" y="45"/>
                    <a:pt x="72" y="45"/>
                    <a:pt x="52" y="45"/>
                  </a:cubicBezTo>
                  <a:lnTo>
                    <a:pt x="52" y="173"/>
                  </a:lnTo>
                  <a:lnTo>
                    <a:pt x="126" y="173"/>
                  </a:lnTo>
                  <a:close/>
                  <a:moveTo>
                    <a:pt x="204" y="367"/>
                  </a:moveTo>
                  <a:lnTo>
                    <a:pt x="173" y="254"/>
                  </a:lnTo>
                  <a:cubicBezTo>
                    <a:pt x="164" y="228"/>
                    <a:pt x="150" y="218"/>
                    <a:pt x="127" y="218"/>
                  </a:cubicBezTo>
                  <a:lnTo>
                    <a:pt x="52" y="217"/>
                  </a:lnTo>
                  <a:lnTo>
                    <a:pt x="52" y="367"/>
                  </a:lnTo>
                  <a:lnTo>
                    <a:pt x="0" y="367"/>
                  </a:lnTo>
                  <a:lnTo>
                    <a:pt x="0" y="4"/>
                  </a:lnTo>
                  <a:cubicBezTo>
                    <a:pt x="40" y="0"/>
                    <a:pt x="68" y="0"/>
                    <a:pt x="127" y="0"/>
                  </a:cubicBezTo>
                  <a:cubicBezTo>
                    <a:pt x="212" y="0"/>
                    <a:pt x="247" y="23"/>
                    <a:pt x="247" y="105"/>
                  </a:cubicBezTo>
                  <a:cubicBezTo>
                    <a:pt x="247" y="162"/>
                    <a:pt x="229" y="191"/>
                    <a:pt x="180" y="197"/>
                  </a:cubicBezTo>
                  <a:lnTo>
                    <a:pt x="180" y="200"/>
                  </a:lnTo>
                  <a:cubicBezTo>
                    <a:pt x="198" y="205"/>
                    <a:pt x="218" y="221"/>
                    <a:pt x="226" y="252"/>
                  </a:cubicBezTo>
                  <a:lnTo>
                    <a:pt x="260" y="367"/>
                  </a:lnTo>
                  <a:lnTo>
                    <a:pt x="204" y="36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6" name="Freeform 18"/>
            <p:cNvSpPr>
              <a:spLocks/>
            </p:cNvSpPr>
            <p:nvPr userDrawn="1"/>
          </p:nvSpPr>
          <p:spPr bwMode="auto">
            <a:xfrm>
              <a:off x="7723188" y="688975"/>
              <a:ext cx="85725" cy="133350"/>
            </a:xfrm>
            <a:custGeom>
              <a:avLst/>
              <a:gdLst>
                <a:gd name="T0" fmla="*/ 229 w 243"/>
                <a:gd name="T1" fmla="*/ 11 h 375"/>
                <a:gd name="T2" fmla="*/ 226 w 243"/>
                <a:gd name="T3" fmla="*/ 49 h 375"/>
                <a:gd name="T4" fmla="*/ 122 w 243"/>
                <a:gd name="T5" fmla="*/ 47 h 375"/>
                <a:gd name="T6" fmla="*/ 53 w 243"/>
                <a:gd name="T7" fmla="*/ 97 h 375"/>
                <a:gd name="T8" fmla="*/ 97 w 243"/>
                <a:gd name="T9" fmla="*/ 152 h 375"/>
                <a:gd name="T10" fmla="*/ 169 w 243"/>
                <a:gd name="T11" fmla="*/ 172 h 375"/>
                <a:gd name="T12" fmla="*/ 243 w 243"/>
                <a:gd name="T13" fmla="*/ 276 h 375"/>
                <a:gd name="T14" fmla="*/ 119 w 243"/>
                <a:gd name="T15" fmla="*/ 375 h 375"/>
                <a:gd name="T16" fmla="*/ 5 w 243"/>
                <a:gd name="T17" fmla="*/ 365 h 375"/>
                <a:gd name="T18" fmla="*/ 9 w 243"/>
                <a:gd name="T19" fmla="*/ 326 h 375"/>
                <a:gd name="T20" fmla="*/ 120 w 243"/>
                <a:gd name="T21" fmla="*/ 329 h 375"/>
                <a:gd name="T22" fmla="*/ 189 w 243"/>
                <a:gd name="T23" fmla="*/ 275 h 375"/>
                <a:gd name="T24" fmla="*/ 146 w 243"/>
                <a:gd name="T25" fmla="*/ 219 h 375"/>
                <a:gd name="T26" fmla="*/ 72 w 243"/>
                <a:gd name="T27" fmla="*/ 199 h 375"/>
                <a:gd name="T28" fmla="*/ 0 w 243"/>
                <a:gd name="T29" fmla="*/ 96 h 375"/>
                <a:gd name="T30" fmla="*/ 120 w 243"/>
                <a:gd name="T31" fmla="*/ 0 h 375"/>
                <a:gd name="T32" fmla="*/ 229 w 243"/>
                <a:gd name="T33" fmla="*/ 1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375">
                  <a:moveTo>
                    <a:pt x="229" y="11"/>
                  </a:moveTo>
                  <a:lnTo>
                    <a:pt x="226" y="49"/>
                  </a:lnTo>
                  <a:cubicBezTo>
                    <a:pt x="195" y="48"/>
                    <a:pt x="156" y="47"/>
                    <a:pt x="122" y="47"/>
                  </a:cubicBezTo>
                  <a:cubicBezTo>
                    <a:pt x="72" y="47"/>
                    <a:pt x="53" y="49"/>
                    <a:pt x="53" y="97"/>
                  </a:cubicBezTo>
                  <a:cubicBezTo>
                    <a:pt x="53" y="135"/>
                    <a:pt x="67" y="145"/>
                    <a:pt x="97" y="152"/>
                  </a:cubicBezTo>
                  <a:lnTo>
                    <a:pt x="169" y="172"/>
                  </a:lnTo>
                  <a:cubicBezTo>
                    <a:pt x="225" y="188"/>
                    <a:pt x="243" y="221"/>
                    <a:pt x="243" y="276"/>
                  </a:cubicBezTo>
                  <a:cubicBezTo>
                    <a:pt x="243" y="359"/>
                    <a:pt x="206" y="375"/>
                    <a:pt x="119" y="375"/>
                  </a:cubicBezTo>
                  <a:cubicBezTo>
                    <a:pt x="96" y="375"/>
                    <a:pt x="56" y="374"/>
                    <a:pt x="5" y="365"/>
                  </a:cubicBezTo>
                  <a:lnTo>
                    <a:pt x="9" y="326"/>
                  </a:lnTo>
                  <a:cubicBezTo>
                    <a:pt x="75" y="328"/>
                    <a:pt x="93" y="329"/>
                    <a:pt x="120" y="329"/>
                  </a:cubicBezTo>
                  <a:cubicBezTo>
                    <a:pt x="173" y="328"/>
                    <a:pt x="189" y="320"/>
                    <a:pt x="189" y="275"/>
                  </a:cubicBezTo>
                  <a:cubicBezTo>
                    <a:pt x="189" y="236"/>
                    <a:pt x="175" y="227"/>
                    <a:pt x="146" y="219"/>
                  </a:cubicBezTo>
                  <a:lnTo>
                    <a:pt x="72" y="199"/>
                  </a:lnTo>
                  <a:cubicBezTo>
                    <a:pt x="19" y="184"/>
                    <a:pt x="0" y="151"/>
                    <a:pt x="0" y="96"/>
                  </a:cubicBezTo>
                  <a:cubicBezTo>
                    <a:pt x="0" y="12"/>
                    <a:pt x="38" y="0"/>
                    <a:pt x="120" y="0"/>
                  </a:cubicBezTo>
                  <a:cubicBezTo>
                    <a:pt x="154" y="0"/>
                    <a:pt x="192" y="2"/>
                    <a:pt x="229" y="11"/>
                  </a:cubicBez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7" name="Rectangle 19"/>
            <p:cNvSpPr>
              <a:spLocks noChangeArrowheads="1"/>
            </p:cNvSpPr>
            <p:nvPr userDrawn="1"/>
          </p:nvSpPr>
          <p:spPr bwMode="auto">
            <a:xfrm>
              <a:off x="7834313" y="692150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8" name="Freeform 20"/>
            <p:cNvSpPr>
              <a:spLocks/>
            </p:cNvSpPr>
            <p:nvPr userDrawn="1"/>
          </p:nvSpPr>
          <p:spPr bwMode="auto">
            <a:xfrm>
              <a:off x="7872413" y="692150"/>
              <a:ext cx="101600" cy="128587"/>
            </a:xfrm>
            <a:custGeom>
              <a:avLst/>
              <a:gdLst>
                <a:gd name="T0" fmla="*/ 168 w 283"/>
                <a:gd name="T1" fmla="*/ 47 h 363"/>
                <a:gd name="T2" fmla="*/ 168 w 283"/>
                <a:gd name="T3" fmla="*/ 363 h 363"/>
                <a:gd name="T4" fmla="*/ 114 w 283"/>
                <a:gd name="T5" fmla="*/ 363 h 363"/>
                <a:gd name="T6" fmla="*/ 114 w 283"/>
                <a:gd name="T7" fmla="*/ 47 h 363"/>
                <a:gd name="T8" fmla="*/ 0 w 283"/>
                <a:gd name="T9" fmla="*/ 47 h 363"/>
                <a:gd name="T10" fmla="*/ 0 w 283"/>
                <a:gd name="T11" fmla="*/ 0 h 363"/>
                <a:gd name="T12" fmla="*/ 283 w 283"/>
                <a:gd name="T13" fmla="*/ 0 h 363"/>
                <a:gd name="T14" fmla="*/ 283 w 283"/>
                <a:gd name="T15" fmla="*/ 47 h 363"/>
                <a:gd name="T16" fmla="*/ 168 w 283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363">
                  <a:moveTo>
                    <a:pt x="168" y="47"/>
                  </a:moveTo>
                  <a:lnTo>
                    <a:pt x="168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47"/>
                  </a:lnTo>
                  <a:lnTo>
                    <a:pt x="168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9" name="Freeform 21"/>
            <p:cNvSpPr>
              <a:spLocks noEditPoints="1"/>
            </p:cNvSpPr>
            <p:nvPr userDrawn="1"/>
          </p:nvSpPr>
          <p:spPr bwMode="auto">
            <a:xfrm>
              <a:off x="7969250" y="657225"/>
              <a:ext cx="114300" cy="163512"/>
            </a:xfrm>
            <a:custGeom>
              <a:avLst/>
              <a:gdLst>
                <a:gd name="T0" fmla="*/ 199 w 321"/>
                <a:gd name="T1" fmla="*/ 57 h 459"/>
                <a:gd name="T2" fmla="*/ 185 w 321"/>
                <a:gd name="T3" fmla="*/ 43 h 459"/>
                <a:gd name="T4" fmla="*/ 185 w 321"/>
                <a:gd name="T5" fmla="*/ 14 h 459"/>
                <a:gd name="T6" fmla="*/ 199 w 321"/>
                <a:gd name="T7" fmla="*/ 0 h 459"/>
                <a:gd name="T8" fmla="*/ 215 w 321"/>
                <a:gd name="T9" fmla="*/ 0 h 459"/>
                <a:gd name="T10" fmla="*/ 230 w 321"/>
                <a:gd name="T11" fmla="*/ 14 h 459"/>
                <a:gd name="T12" fmla="*/ 230 w 321"/>
                <a:gd name="T13" fmla="*/ 43 h 459"/>
                <a:gd name="T14" fmla="*/ 215 w 321"/>
                <a:gd name="T15" fmla="*/ 57 h 459"/>
                <a:gd name="T16" fmla="*/ 199 w 321"/>
                <a:gd name="T17" fmla="*/ 57 h 459"/>
                <a:gd name="T18" fmla="*/ 176 w 321"/>
                <a:gd name="T19" fmla="*/ 166 h 459"/>
                <a:gd name="T20" fmla="*/ 167 w 321"/>
                <a:gd name="T21" fmla="*/ 137 h 459"/>
                <a:gd name="T22" fmla="*/ 153 w 321"/>
                <a:gd name="T23" fmla="*/ 137 h 459"/>
                <a:gd name="T24" fmla="*/ 144 w 321"/>
                <a:gd name="T25" fmla="*/ 166 h 459"/>
                <a:gd name="T26" fmla="*/ 102 w 321"/>
                <a:gd name="T27" fmla="*/ 304 h 459"/>
                <a:gd name="T28" fmla="*/ 218 w 321"/>
                <a:gd name="T29" fmla="*/ 304 h 459"/>
                <a:gd name="T30" fmla="*/ 176 w 321"/>
                <a:gd name="T31" fmla="*/ 166 h 459"/>
                <a:gd name="T32" fmla="*/ 105 w 321"/>
                <a:gd name="T33" fmla="*/ 57 h 459"/>
                <a:gd name="T34" fmla="*/ 92 w 321"/>
                <a:gd name="T35" fmla="*/ 43 h 459"/>
                <a:gd name="T36" fmla="*/ 92 w 321"/>
                <a:gd name="T37" fmla="*/ 14 h 459"/>
                <a:gd name="T38" fmla="*/ 105 w 321"/>
                <a:gd name="T39" fmla="*/ 0 h 459"/>
                <a:gd name="T40" fmla="*/ 122 w 321"/>
                <a:gd name="T41" fmla="*/ 0 h 459"/>
                <a:gd name="T42" fmla="*/ 136 w 321"/>
                <a:gd name="T43" fmla="*/ 14 h 459"/>
                <a:gd name="T44" fmla="*/ 136 w 321"/>
                <a:gd name="T45" fmla="*/ 43 h 459"/>
                <a:gd name="T46" fmla="*/ 122 w 321"/>
                <a:gd name="T47" fmla="*/ 57 h 459"/>
                <a:gd name="T48" fmla="*/ 105 w 321"/>
                <a:gd name="T49" fmla="*/ 57 h 459"/>
                <a:gd name="T50" fmla="*/ 88 w 321"/>
                <a:gd name="T51" fmla="*/ 350 h 459"/>
                <a:gd name="T52" fmla="*/ 54 w 321"/>
                <a:gd name="T53" fmla="*/ 459 h 459"/>
                <a:gd name="T54" fmla="*/ 0 w 321"/>
                <a:gd name="T55" fmla="*/ 459 h 459"/>
                <a:gd name="T56" fmla="*/ 114 w 321"/>
                <a:gd name="T57" fmla="*/ 110 h 459"/>
                <a:gd name="T58" fmla="*/ 133 w 321"/>
                <a:gd name="T59" fmla="*/ 96 h 459"/>
                <a:gd name="T60" fmla="*/ 187 w 321"/>
                <a:gd name="T61" fmla="*/ 96 h 459"/>
                <a:gd name="T62" fmla="*/ 206 w 321"/>
                <a:gd name="T63" fmla="*/ 110 h 459"/>
                <a:gd name="T64" fmla="*/ 321 w 321"/>
                <a:gd name="T65" fmla="*/ 459 h 459"/>
                <a:gd name="T66" fmla="*/ 266 w 321"/>
                <a:gd name="T67" fmla="*/ 459 h 459"/>
                <a:gd name="T68" fmla="*/ 233 w 321"/>
                <a:gd name="T69" fmla="*/ 350 h 459"/>
                <a:gd name="T70" fmla="*/ 88 w 321"/>
                <a:gd name="T71" fmla="*/ 35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1" h="459">
                  <a:moveTo>
                    <a:pt x="199" y="57"/>
                  </a:moveTo>
                  <a:cubicBezTo>
                    <a:pt x="189" y="57"/>
                    <a:pt x="185" y="53"/>
                    <a:pt x="185" y="43"/>
                  </a:cubicBezTo>
                  <a:lnTo>
                    <a:pt x="185" y="14"/>
                  </a:lnTo>
                  <a:cubicBezTo>
                    <a:pt x="185" y="6"/>
                    <a:pt x="189" y="0"/>
                    <a:pt x="199" y="0"/>
                  </a:cubicBezTo>
                  <a:lnTo>
                    <a:pt x="215" y="0"/>
                  </a:lnTo>
                  <a:cubicBezTo>
                    <a:pt x="224" y="0"/>
                    <a:pt x="230" y="6"/>
                    <a:pt x="230" y="14"/>
                  </a:cubicBezTo>
                  <a:lnTo>
                    <a:pt x="230" y="43"/>
                  </a:lnTo>
                  <a:cubicBezTo>
                    <a:pt x="230" y="53"/>
                    <a:pt x="224" y="57"/>
                    <a:pt x="215" y="57"/>
                  </a:cubicBezTo>
                  <a:lnTo>
                    <a:pt x="199" y="57"/>
                  </a:lnTo>
                  <a:close/>
                  <a:moveTo>
                    <a:pt x="176" y="166"/>
                  </a:moveTo>
                  <a:cubicBezTo>
                    <a:pt x="173" y="157"/>
                    <a:pt x="170" y="146"/>
                    <a:pt x="167" y="137"/>
                  </a:cubicBezTo>
                  <a:lnTo>
                    <a:pt x="153" y="137"/>
                  </a:lnTo>
                  <a:cubicBezTo>
                    <a:pt x="150" y="146"/>
                    <a:pt x="147" y="157"/>
                    <a:pt x="144" y="166"/>
                  </a:cubicBezTo>
                  <a:lnTo>
                    <a:pt x="102" y="304"/>
                  </a:lnTo>
                  <a:lnTo>
                    <a:pt x="218" y="304"/>
                  </a:lnTo>
                  <a:lnTo>
                    <a:pt x="176" y="166"/>
                  </a:lnTo>
                  <a:close/>
                  <a:moveTo>
                    <a:pt x="105" y="57"/>
                  </a:moveTo>
                  <a:cubicBezTo>
                    <a:pt x="96" y="57"/>
                    <a:pt x="92" y="53"/>
                    <a:pt x="92" y="43"/>
                  </a:cubicBezTo>
                  <a:lnTo>
                    <a:pt x="92" y="14"/>
                  </a:lnTo>
                  <a:cubicBezTo>
                    <a:pt x="92" y="6"/>
                    <a:pt x="96" y="0"/>
                    <a:pt x="105" y="0"/>
                  </a:cubicBezTo>
                  <a:lnTo>
                    <a:pt x="122" y="0"/>
                  </a:lnTo>
                  <a:cubicBezTo>
                    <a:pt x="132" y="0"/>
                    <a:pt x="136" y="6"/>
                    <a:pt x="136" y="14"/>
                  </a:cubicBezTo>
                  <a:lnTo>
                    <a:pt x="136" y="43"/>
                  </a:lnTo>
                  <a:cubicBezTo>
                    <a:pt x="136" y="53"/>
                    <a:pt x="132" y="57"/>
                    <a:pt x="122" y="57"/>
                  </a:cubicBezTo>
                  <a:lnTo>
                    <a:pt x="105" y="57"/>
                  </a:lnTo>
                  <a:close/>
                  <a:moveTo>
                    <a:pt x="88" y="350"/>
                  </a:moveTo>
                  <a:lnTo>
                    <a:pt x="54" y="459"/>
                  </a:lnTo>
                  <a:lnTo>
                    <a:pt x="0" y="459"/>
                  </a:lnTo>
                  <a:lnTo>
                    <a:pt x="114" y="110"/>
                  </a:lnTo>
                  <a:cubicBezTo>
                    <a:pt x="116" y="102"/>
                    <a:pt x="124" y="96"/>
                    <a:pt x="133" y="96"/>
                  </a:cubicBezTo>
                  <a:lnTo>
                    <a:pt x="187" y="96"/>
                  </a:lnTo>
                  <a:cubicBezTo>
                    <a:pt x="196" y="96"/>
                    <a:pt x="204" y="102"/>
                    <a:pt x="206" y="110"/>
                  </a:cubicBezTo>
                  <a:lnTo>
                    <a:pt x="321" y="459"/>
                  </a:lnTo>
                  <a:lnTo>
                    <a:pt x="266" y="459"/>
                  </a:lnTo>
                  <a:lnTo>
                    <a:pt x="233" y="350"/>
                  </a:lnTo>
                  <a:lnTo>
                    <a:pt x="88" y="35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0" name="Freeform 22"/>
            <p:cNvSpPr>
              <a:spLocks/>
            </p:cNvSpPr>
            <p:nvPr userDrawn="1"/>
          </p:nvSpPr>
          <p:spPr bwMode="auto">
            <a:xfrm>
              <a:off x="8078788" y="692150"/>
              <a:ext cx="100012" cy="128587"/>
            </a:xfrm>
            <a:custGeom>
              <a:avLst/>
              <a:gdLst>
                <a:gd name="T0" fmla="*/ 167 w 282"/>
                <a:gd name="T1" fmla="*/ 47 h 363"/>
                <a:gd name="T2" fmla="*/ 167 w 282"/>
                <a:gd name="T3" fmla="*/ 363 h 363"/>
                <a:gd name="T4" fmla="*/ 114 w 282"/>
                <a:gd name="T5" fmla="*/ 363 h 363"/>
                <a:gd name="T6" fmla="*/ 114 w 282"/>
                <a:gd name="T7" fmla="*/ 47 h 363"/>
                <a:gd name="T8" fmla="*/ 0 w 282"/>
                <a:gd name="T9" fmla="*/ 47 h 363"/>
                <a:gd name="T10" fmla="*/ 0 w 282"/>
                <a:gd name="T11" fmla="*/ 0 h 363"/>
                <a:gd name="T12" fmla="*/ 282 w 282"/>
                <a:gd name="T13" fmla="*/ 0 h 363"/>
                <a:gd name="T14" fmla="*/ 282 w 282"/>
                <a:gd name="T15" fmla="*/ 47 h 363"/>
                <a:gd name="T16" fmla="*/ 167 w 282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363">
                  <a:moveTo>
                    <a:pt x="167" y="47"/>
                  </a:moveTo>
                  <a:lnTo>
                    <a:pt x="167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7"/>
                  </a:lnTo>
                  <a:lnTo>
                    <a:pt x="167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71" name="Freeform 7"/>
          <p:cNvSpPr>
            <a:spLocks noChangeAspect="1"/>
          </p:cNvSpPr>
          <p:nvPr/>
        </p:nvSpPr>
        <p:spPr bwMode="auto">
          <a:xfrm>
            <a:off x="1473179" y="1"/>
            <a:ext cx="9002738" cy="7344265"/>
          </a:xfrm>
          <a:custGeom>
            <a:avLst/>
            <a:gdLst>
              <a:gd name="T0" fmla="*/ 2000 w 2000"/>
              <a:gd name="T1" fmla="*/ 0 h 1349"/>
              <a:gd name="T2" fmla="*/ 1361 w 2000"/>
              <a:gd name="T3" fmla="*/ 0 h 1349"/>
              <a:gd name="T4" fmla="*/ 992 w 2000"/>
              <a:gd name="T5" fmla="*/ 627 h 1349"/>
              <a:gd name="T6" fmla="*/ 0 w 2000"/>
              <a:gd name="T7" fmla="*/ 1193 h 1349"/>
              <a:gd name="T8" fmla="*/ 0 w 2000"/>
              <a:gd name="T9" fmla="*/ 1349 h 1349"/>
              <a:gd name="T10" fmla="*/ 2000 w 2000"/>
              <a:gd name="T11" fmla="*/ 1349 h 1349"/>
              <a:gd name="T12" fmla="*/ 2000 w 2000"/>
              <a:gd name="T13" fmla="*/ 0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00" h="1349">
                <a:moveTo>
                  <a:pt x="2000" y="0"/>
                </a:moveTo>
                <a:lnTo>
                  <a:pt x="1361" y="0"/>
                </a:lnTo>
                <a:cubicBezTo>
                  <a:pt x="1285" y="208"/>
                  <a:pt x="1168" y="419"/>
                  <a:pt x="992" y="627"/>
                </a:cubicBezTo>
                <a:cubicBezTo>
                  <a:pt x="644" y="1036"/>
                  <a:pt x="259" y="1159"/>
                  <a:pt x="0" y="1193"/>
                </a:cubicBezTo>
                <a:lnTo>
                  <a:pt x="0" y="1349"/>
                </a:lnTo>
                <a:lnTo>
                  <a:pt x="2000" y="1349"/>
                </a:lnTo>
                <a:lnTo>
                  <a:pt x="2000" y="0"/>
                </a:lnTo>
                <a:close/>
              </a:path>
            </a:pathLst>
          </a:custGeom>
          <a:solidFill>
            <a:srgbClr val="7A786C">
              <a:alpha val="15000"/>
            </a:srgbClr>
          </a:solidFill>
          <a:ln>
            <a:noFill/>
          </a:ln>
        </p:spPr>
        <p:txBody>
          <a:bodyPr vert="horz" wrap="square" lIns="101805" tIns="50904" rIns="101805" bIns="50904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Datumsplatzhalter 4" hidden="1"/>
          <p:cNvSpPr>
            <a:spLocks noGrp="1"/>
          </p:cNvSpPr>
          <p:nvPr>
            <p:ph type="dt" sz="half" idx="15"/>
          </p:nvPr>
        </p:nvSpPr>
        <p:spPr>
          <a:xfrm>
            <a:off x="327373" y="7447239"/>
            <a:ext cx="982008" cy="408015"/>
          </a:xfrm>
        </p:spPr>
        <p:txBody>
          <a:bodyPr/>
          <a:lstStyle/>
          <a:p>
            <a:pPr>
              <a:defRPr/>
            </a:pPr>
            <a:r>
              <a:rPr lang="de-DE" smtClean="0"/>
              <a:t>5. Juni 2023</a:t>
            </a:r>
            <a:endParaRPr lang="en-US"/>
          </a:p>
        </p:txBody>
      </p:sp>
      <p:sp>
        <p:nvSpPr>
          <p:cNvPr id="6" name="Fußzeilenplatzhalter 5" hidden="1"/>
          <p:cNvSpPr>
            <a:spLocks noGrp="1"/>
          </p:cNvSpPr>
          <p:nvPr>
            <p:ph type="ftr" sz="quarter" idx="16"/>
          </p:nvPr>
        </p:nvSpPr>
        <p:spPr>
          <a:xfrm>
            <a:off x="2373449" y="7447283"/>
            <a:ext cx="5728378" cy="408015"/>
          </a:xfrm>
        </p:spPr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8" name="Foliennummernplatzhalter 7" hidden="1"/>
          <p:cNvSpPr>
            <a:spLocks noGrp="1"/>
          </p:cNvSpPr>
          <p:nvPr>
            <p:ph type="sldNum" sz="quarter" idx="17"/>
          </p:nvPr>
        </p:nvSpPr>
        <p:spPr>
          <a:xfrm>
            <a:off x="9493873" y="7447239"/>
            <a:ext cx="654671" cy="408015"/>
          </a:xfrm>
        </p:spPr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273392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5.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993425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693250" y="1734010"/>
            <a:ext cx="2456083" cy="469374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26584" y="1734013"/>
            <a:ext cx="7037722" cy="4692169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5.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23351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8468" y="1734918"/>
            <a:ext cx="9820077" cy="4692169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5.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98377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473997" y="2244518"/>
            <a:ext cx="7365057" cy="510018"/>
          </a:xfrm>
        </p:spPr>
        <p:txBody>
          <a:bodyPr wrap="none" bIns="0" anchor="b" anchorCtr="0"/>
          <a:lstStyle>
            <a:lvl1pPr marL="0" indent="0">
              <a:lnSpc>
                <a:spcPts val="2673"/>
              </a:lnSpc>
              <a:spcBef>
                <a:spcPts val="0"/>
              </a:spcBef>
              <a:spcAft>
                <a:spcPts val="0"/>
              </a:spcAft>
              <a:buNone/>
              <a:defRPr sz="3100" cap="all" baseline="0">
                <a:solidFill>
                  <a:schemeClr val="accent1"/>
                </a:solidFill>
                <a:latin typeface="+mj-lt"/>
              </a:defRPr>
            </a:lvl1pPr>
            <a:lvl2pPr marL="50902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804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5270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3608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4511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54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6315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7217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73997" y="2754816"/>
            <a:ext cx="7365057" cy="2448088"/>
          </a:xfrm>
        </p:spPr>
        <p:txBody>
          <a:bodyPr anchor="t"/>
          <a:lstStyle>
            <a:lvl1pPr algn="l">
              <a:lnSpc>
                <a:spcPts val="4900"/>
              </a:lnSpc>
              <a:defRPr sz="4500" b="0" cap="all">
                <a:solidFill>
                  <a:schemeClr val="accent2"/>
                </a:solidFill>
                <a:latin typeface="Exo 2 Semi Bold" pitchFamily="50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7" name="Datumsplatzhalter 6" hidden="1"/>
          <p:cNvSpPr>
            <a:spLocks noGrp="1"/>
          </p:cNvSpPr>
          <p:nvPr>
            <p:ph type="dt" sz="half" idx="10"/>
          </p:nvPr>
        </p:nvSpPr>
        <p:spPr>
          <a:xfrm>
            <a:off x="327373" y="7447239"/>
            <a:ext cx="982008" cy="408015"/>
          </a:xfrm>
        </p:spPr>
        <p:txBody>
          <a:bodyPr/>
          <a:lstStyle/>
          <a:p>
            <a:r>
              <a:rPr lang="de-DE" smtClean="0"/>
              <a:t>5. Juni 2023</a:t>
            </a:r>
            <a:endParaRPr lang="de-DE"/>
          </a:p>
        </p:txBody>
      </p:sp>
      <p:sp>
        <p:nvSpPr>
          <p:cNvPr id="8" name="Fußzeilenplatzhalter 7" hidden="1"/>
          <p:cNvSpPr>
            <a:spLocks noGrp="1"/>
          </p:cNvSpPr>
          <p:nvPr>
            <p:ph type="ftr" sz="quarter" idx="11"/>
          </p:nvPr>
        </p:nvSpPr>
        <p:spPr>
          <a:xfrm>
            <a:off x="2373449" y="7447283"/>
            <a:ext cx="5728378" cy="408015"/>
          </a:xfrm>
        </p:spPr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 dirty="0"/>
          </a:p>
        </p:txBody>
      </p:sp>
      <p:sp>
        <p:nvSpPr>
          <p:cNvPr id="9" name="Foliennummernplatzhalter 8" hidden="1"/>
          <p:cNvSpPr>
            <a:spLocks noGrp="1"/>
          </p:cNvSpPr>
          <p:nvPr>
            <p:ph type="sldNum" sz="quarter" idx="12"/>
          </p:nvPr>
        </p:nvSpPr>
        <p:spPr>
          <a:xfrm>
            <a:off x="9493873" y="7447239"/>
            <a:ext cx="654671" cy="408015"/>
          </a:xfrm>
        </p:spPr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  <p:grpSp>
        <p:nvGrpSpPr>
          <p:cNvPr id="4" name="Gruppieren 9"/>
          <p:cNvGrpSpPr>
            <a:grpSpLocks noChangeAspect="1"/>
          </p:cNvGrpSpPr>
          <p:nvPr/>
        </p:nvGrpSpPr>
        <p:grpSpPr>
          <a:xfrm>
            <a:off x="327374" y="408302"/>
            <a:ext cx="1916870" cy="918033"/>
            <a:chOff x="7081838" y="144463"/>
            <a:chExt cx="1871662" cy="719137"/>
          </a:xfrm>
        </p:grpSpPr>
        <p:sp>
          <p:nvSpPr>
            <p:cNvPr id="1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81838" y="144463"/>
              <a:ext cx="1871662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" name="Freeform 5"/>
            <p:cNvSpPr>
              <a:spLocks/>
            </p:cNvSpPr>
            <p:nvPr userDrawn="1"/>
          </p:nvSpPr>
          <p:spPr bwMode="auto">
            <a:xfrm>
              <a:off x="8216900" y="144463"/>
              <a:ext cx="455612" cy="392112"/>
            </a:xfrm>
            <a:custGeom>
              <a:avLst/>
              <a:gdLst>
                <a:gd name="T0" fmla="*/ 944 w 1277"/>
                <a:gd name="T1" fmla="*/ 552 h 1104"/>
                <a:gd name="T2" fmla="*/ 1277 w 1277"/>
                <a:gd name="T3" fmla="*/ 0 h 1104"/>
                <a:gd name="T4" fmla="*/ 0 w 1277"/>
                <a:gd name="T5" fmla="*/ 0 h 1104"/>
                <a:gd name="T6" fmla="*/ 0 w 1277"/>
                <a:gd name="T7" fmla="*/ 1104 h 1104"/>
                <a:gd name="T8" fmla="*/ 944 w 1277"/>
                <a:gd name="T9" fmla="*/ 55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1104">
                  <a:moveTo>
                    <a:pt x="944" y="552"/>
                  </a:moveTo>
                  <a:cubicBezTo>
                    <a:pt x="1110" y="357"/>
                    <a:pt x="1203" y="197"/>
                    <a:pt x="1277" y="0"/>
                  </a:cubicBezTo>
                  <a:lnTo>
                    <a:pt x="0" y="0"/>
                  </a:lnTo>
                  <a:lnTo>
                    <a:pt x="0" y="1104"/>
                  </a:lnTo>
                  <a:cubicBezTo>
                    <a:pt x="253" y="1070"/>
                    <a:pt x="607" y="949"/>
                    <a:pt x="944" y="552"/>
                  </a:cubicBezTo>
                  <a:close/>
                </a:path>
              </a:pathLst>
            </a:custGeom>
            <a:solidFill>
              <a:srgbClr val="0752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Rectangle 6"/>
            <p:cNvSpPr>
              <a:spLocks noChangeArrowheads="1"/>
            </p:cNvSpPr>
            <p:nvPr userDrawn="1"/>
          </p:nvSpPr>
          <p:spPr bwMode="auto">
            <a:xfrm>
              <a:off x="8216900" y="654050"/>
              <a:ext cx="714375" cy="200025"/>
            </a:xfrm>
            <a:prstGeom prst="rect">
              <a:avLst/>
            </a:prstGeom>
            <a:solidFill>
              <a:srgbClr val="EAB9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8216900" y="144463"/>
              <a:ext cx="714375" cy="477837"/>
            </a:xfrm>
            <a:custGeom>
              <a:avLst/>
              <a:gdLst>
                <a:gd name="T0" fmla="*/ 2000 w 2000"/>
                <a:gd name="T1" fmla="*/ 0 h 1349"/>
                <a:gd name="T2" fmla="*/ 1361 w 2000"/>
                <a:gd name="T3" fmla="*/ 0 h 1349"/>
                <a:gd name="T4" fmla="*/ 992 w 2000"/>
                <a:gd name="T5" fmla="*/ 627 h 1349"/>
                <a:gd name="T6" fmla="*/ 0 w 2000"/>
                <a:gd name="T7" fmla="*/ 1193 h 1349"/>
                <a:gd name="T8" fmla="*/ 0 w 2000"/>
                <a:gd name="T9" fmla="*/ 1349 h 1349"/>
                <a:gd name="T10" fmla="*/ 2000 w 2000"/>
                <a:gd name="T11" fmla="*/ 1349 h 1349"/>
                <a:gd name="T12" fmla="*/ 2000 w 2000"/>
                <a:gd name="T13" fmla="*/ 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0" h="1349">
                  <a:moveTo>
                    <a:pt x="2000" y="0"/>
                  </a:moveTo>
                  <a:lnTo>
                    <a:pt x="1361" y="0"/>
                  </a:lnTo>
                  <a:cubicBezTo>
                    <a:pt x="1285" y="208"/>
                    <a:pt x="1168" y="419"/>
                    <a:pt x="992" y="627"/>
                  </a:cubicBezTo>
                  <a:cubicBezTo>
                    <a:pt x="644" y="1036"/>
                    <a:pt x="259" y="1159"/>
                    <a:pt x="0" y="1193"/>
                  </a:cubicBezTo>
                  <a:lnTo>
                    <a:pt x="0" y="1349"/>
                  </a:lnTo>
                  <a:lnTo>
                    <a:pt x="2000" y="1349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8250238" y="690563"/>
              <a:ext cx="95250" cy="131762"/>
            </a:xfrm>
            <a:custGeom>
              <a:avLst/>
              <a:gdLst>
                <a:gd name="T0" fmla="*/ 134 w 264"/>
                <a:gd name="T1" fmla="*/ 318 h 371"/>
                <a:gd name="T2" fmla="*/ 198 w 264"/>
                <a:gd name="T3" fmla="*/ 265 h 371"/>
                <a:gd name="T4" fmla="*/ 132 w 264"/>
                <a:gd name="T5" fmla="*/ 203 h 371"/>
                <a:gd name="T6" fmla="*/ 65 w 264"/>
                <a:gd name="T7" fmla="*/ 203 h 371"/>
                <a:gd name="T8" fmla="*/ 65 w 264"/>
                <a:gd name="T9" fmla="*/ 318 h 371"/>
                <a:gd name="T10" fmla="*/ 134 w 264"/>
                <a:gd name="T11" fmla="*/ 318 h 371"/>
                <a:gd name="T12" fmla="*/ 65 w 264"/>
                <a:gd name="T13" fmla="*/ 53 h 371"/>
                <a:gd name="T14" fmla="*/ 65 w 264"/>
                <a:gd name="T15" fmla="*/ 155 h 371"/>
                <a:gd name="T16" fmla="*/ 131 w 264"/>
                <a:gd name="T17" fmla="*/ 155 h 371"/>
                <a:gd name="T18" fmla="*/ 190 w 264"/>
                <a:gd name="T19" fmla="*/ 103 h 371"/>
                <a:gd name="T20" fmla="*/ 126 w 264"/>
                <a:gd name="T21" fmla="*/ 53 h 371"/>
                <a:gd name="T22" fmla="*/ 65 w 264"/>
                <a:gd name="T23" fmla="*/ 53 h 371"/>
                <a:gd name="T24" fmla="*/ 191 w 264"/>
                <a:gd name="T25" fmla="*/ 180 h 371"/>
                <a:gd name="T26" fmla="*/ 264 w 264"/>
                <a:gd name="T27" fmla="*/ 277 h 371"/>
                <a:gd name="T28" fmla="*/ 145 w 264"/>
                <a:gd name="T29" fmla="*/ 371 h 371"/>
                <a:gd name="T30" fmla="*/ 0 w 264"/>
                <a:gd name="T31" fmla="*/ 367 h 371"/>
                <a:gd name="T32" fmla="*/ 0 w 264"/>
                <a:gd name="T33" fmla="*/ 4 h 371"/>
                <a:gd name="T34" fmla="*/ 129 w 264"/>
                <a:gd name="T35" fmla="*/ 0 h 371"/>
                <a:gd name="T36" fmla="*/ 253 w 264"/>
                <a:gd name="T37" fmla="*/ 95 h 371"/>
                <a:gd name="T38" fmla="*/ 191 w 264"/>
                <a:gd name="T39" fmla="*/ 178 h 371"/>
                <a:gd name="T40" fmla="*/ 191 w 264"/>
                <a:gd name="T41" fmla="*/ 18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371">
                  <a:moveTo>
                    <a:pt x="134" y="318"/>
                  </a:moveTo>
                  <a:cubicBezTo>
                    <a:pt x="183" y="318"/>
                    <a:pt x="198" y="308"/>
                    <a:pt x="198" y="265"/>
                  </a:cubicBezTo>
                  <a:cubicBezTo>
                    <a:pt x="198" y="216"/>
                    <a:pt x="182" y="204"/>
                    <a:pt x="132" y="203"/>
                  </a:cubicBezTo>
                  <a:lnTo>
                    <a:pt x="65" y="203"/>
                  </a:lnTo>
                  <a:lnTo>
                    <a:pt x="65" y="318"/>
                  </a:lnTo>
                  <a:lnTo>
                    <a:pt x="134" y="318"/>
                  </a:lnTo>
                  <a:close/>
                  <a:moveTo>
                    <a:pt x="65" y="53"/>
                  </a:moveTo>
                  <a:lnTo>
                    <a:pt x="65" y="155"/>
                  </a:lnTo>
                  <a:lnTo>
                    <a:pt x="131" y="155"/>
                  </a:lnTo>
                  <a:cubicBezTo>
                    <a:pt x="175" y="155"/>
                    <a:pt x="190" y="145"/>
                    <a:pt x="190" y="103"/>
                  </a:cubicBezTo>
                  <a:cubicBezTo>
                    <a:pt x="190" y="63"/>
                    <a:pt x="174" y="53"/>
                    <a:pt x="126" y="53"/>
                  </a:cubicBezTo>
                  <a:lnTo>
                    <a:pt x="65" y="53"/>
                  </a:lnTo>
                  <a:close/>
                  <a:moveTo>
                    <a:pt x="191" y="180"/>
                  </a:moveTo>
                  <a:cubicBezTo>
                    <a:pt x="245" y="185"/>
                    <a:pt x="264" y="219"/>
                    <a:pt x="264" y="277"/>
                  </a:cubicBezTo>
                  <a:cubicBezTo>
                    <a:pt x="264" y="351"/>
                    <a:pt x="230" y="371"/>
                    <a:pt x="145" y="371"/>
                  </a:cubicBezTo>
                  <a:cubicBezTo>
                    <a:pt x="79" y="371"/>
                    <a:pt x="44" y="371"/>
                    <a:pt x="0" y="367"/>
                  </a:cubicBezTo>
                  <a:lnTo>
                    <a:pt x="0" y="4"/>
                  </a:lnTo>
                  <a:cubicBezTo>
                    <a:pt x="39" y="1"/>
                    <a:pt x="71" y="0"/>
                    <a:pt x="129" y="0"/>
                  </a:cubicBezTo>
                  <a:cubicBezTo>
                    <a:pt x="220" y="0"/>
                    <a:pt x="253" y="20"/>
                    <a:pt x="253" y="95"/>
                  </a:cubicBezTo>
                  <a:cubicBezTo>
                    <a:pt x="253" y="147"/>
                    <a:pt x="235" y="174"/>
                    <a:pt x="191" y="178"/>
                  </a:cubicBezTo>
                  <a:lnTo>
                    <a:pt x="191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9"/>
            <p:cNvSpPr>
              <a:spLocks noEditPoints="1"/>
            </p:cNvSpPr>
            <p:nvPr userDrawn="1"/>
          </p:nvSpPr>
          <p:spPr bwMode="auto">
            <a:xfrm>
              <a:off x="8364538" y="688975"/>
              <a:ext cx="106362" cy="133350"/>
            </a:xfrm>
            <a:custGeom>
              <a:avLst/>
              <a:gdLst>
                <a:gd name="T0" fmla="*/ 69 w 299"/>
                <a:gd name="T1" fmla="*/ 188 h 376"/>
                <a:gd name="T2" fmla="*/ 149 w 299"/>
                <a:gd name="T3" fmla="*/ 320 h 376"/>
                <a:gd name="T4" fmla="*/ 230 w 299"/>
                <a:gd name="T5" fmla="*/ 188 h 376"/>
                <a:gd name="T6" fmla="*/ 149 w 299"/>
                <a:gd name="T7" fmla="*/ 56 h 376"/>
                <a:gd name="T8" fmla="*/ 69 w 299"/>
                <a:gd name="T9" fmla="*/ 188 h 376"/>
                <a:gd name="T10" fmla="*/ 299 w 299"/>
                <a:gd name="T11" fmla="*/ 188 h 376"/>
                <a:gd name="T12" fmla="*/ 149 w 299"/>
                <a:gd name="T13" fmla="*/ 376 h 376"/>
                <a:gd name="T14" fmla="*/ 0 w 299"/>
                <a:gd name="T15" fmla="*/ 188 h 376"/>
                <a:gd name="T16" fmla="*/ 149 w 299"/>
                <a:gd name="T17" fmla="*/ 0 h 376"/>
                <a:gd name="T18" fmla="*/ 299 w 299"/>
                <a:gd name="T19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76">
                  <a:moveTo>
                    <a:pt x="69" y="188"/>
                  </a:moveTo>
                  <a:cubicBezTo>
                    <a:pt x="69" y="289"/>
                    <a:pt x="88" y="320"/>
                    <a:pt x="149" y="320"/>
                  </a:cubicBezTo>
                  <a:cubicBezTo>
                    <a:pt x="211" y="320"/>
                    <a:pt x="230" y="289"/>
                    <a:pt x="230" y="188"/>
                  </a:cubicBezTo>
                  <a:cubicBezTo>
                    <a:pt x="230" y="87"/>
                    <a:pt x="211" y="56"/>
                    <a:pt x="149" y="56"/>
                  </a:cubicBezTo>
                  <a:cubicBezTo>
                    <a:pt x="88" y="56"/>
                    <a:pt x="69" y="87"/>
                    <a:pt x="69" y="188"/>
                  </a:cubicBezTo>
                  <a:close/>
                  <a:moveTo>
                    <a:pt x="299" y="188"/>
                  </a:moveTo>
                  <a:cubicBezTo>
                    <a:pt x="299" y="332"/>
                    <a:pt x="260" y="376"/>
                    <a:pt x="149" y="376"/>
                  </a:cubicBezTo>
                  <a:cubicBezTo>
                    <a:pt x="39" y="376"/>
                    <a:pt x="0" y="332"/>
                    <a:pt x="0" y="188"/>
                  </a:cubicBezTo>
                  <a:cubicBezTo>
                    <a:pt x="0" y="44"/>
                    <a:pt x="39" y="0"/>
                    <a:pt x="149" y="0"/>
                  </a:cubicBezTo>
                  <a:cubicBezTo>
                    <a:pt x="260" y="0"/>
                    <a:pt x="299" y="44"/>
                    <a:pt x="299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849630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2 w 295"/>
                <a:gd name="T7" fmla="*/ 343 h 363"/>
                <a:gd name="T8" fmla="*/ 90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4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7" y="363"/>
                    <a:pt x="271" y="363"/>
                  </a:cubicBezTo>
                  <a:lnTo>
                    <a:pt x="219" y="363"/>
                  </a:lnTo>
                  <a:cubicBezTo>
                    <a:pt x="205" y="363"/>
                    <a:pt x="197" y="357"/>
                    <a:pt x="192" y="343"/>
                  </a:cubicBezTo>
                  <a:lnTo>
                    <a:pt x="90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4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862965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1 w 295"/>
                <a:gd name="T7" fmla="*/ 343 h 363"/>
                <a:gd name="T8" fmla="*/ 89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3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6" y="363"/>
                    <a:pt x="271" y="363"/>
                  </a:cubicBezTo>
                  <a:lnTo>
                    <a:pt x="219" y="363"/>
                  </a:lnTo>
                  <a:cubicBezTo>
                    <a:pt x="204" y="363"/>
                    <a:pt x="197" y="357"/>
                    <a:pt x="191" y="343"/>
                  </a:cubicBezTo>
                  <a:lnTo>
                    <a:pt x="89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3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7081838" y="695058"/>
              <a:ext cx="95250" cy="130175"/>
            </a:xfrm>
            <a:custGeom>
              <a:avLst/>
              <a:gdLst>
                <a:gd name="T0" fmla="*/ 267 w 267"/>
                <a:gd name="T1" fmla="*/ 223 h 370"/>
                <a:gd name="T2" fmla="*/ 136 w 267"/>
                <a:gd name="T3" fmla="*/ 370 h 370"/>
                <a:gd name="T4" fmla="*/ 0 w 267"/>
                <a:gd name="T5" fmla="*/ 223 h 370"/>
                <a:gd name="T6" fmla="*/ 0 w 267"/>
                <a:gd name="T7" fmla="*/ 0 h 370"/>
                <a:gd name="T8" fmla="*/ 53 w 267"/>
                <a:gd name="T9" fmla="*/ 0 h 370"/>
                <a:gd name="T10" fmla="*/ 53 w 267"/>
                <a:gd name="T11" fmla="*/ 223 h 370"/>
                <a:gd name="T12" fmla="*/ 134 w 267"/>
                <a:gd name="T13" fmla="*/ 323 h 370"/>
                <a:gd name="T14" fmla="*/ 215 w 267"/>
                <a:gd name="T15" fmla="*/ 223 h 370"/>
                <a:gd name="T16" fmla="*/ 215 w 267"/>
                <a:gd name="T17" fmla="*/ 0 h 370"/>
                <a:gd name="T18" fmla="*/ 267 w 267"/>
                <a:gd name="T19" fmla="*/ 0 h 370"/>
                <a:gd name="T20" fmla="*/ 267 w 267"/>
                <a:gd name="T21" fmla="*/ 2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70">
                  <a:moveTo>
                    <a:pt x="267" y="223"/>
                  </a:moveTo>
                  <a:cubicBezTo>
                    <a:pt x="267" y="330"/>
                    <a:pt x="232" y="370"/>
                    <a:pt x="136" y="370"/>
                  </a:cubicBezTo>
                  <a:cubicBezTo>
                    <a:pt x="36" y="370"/>
                    <a:pt x="0" y="330"/>
                    <a:pt x="0" y="223"/>
                  </a:cubicBezTo>
                  <a:lnTo>
                    <a:pt x="0" y="0"/>
                  </a:lnTo>
                  <a:lnTo>
                    <a:pt x="53" y="0"/>
                  </a:lnTo>
                  <a:lnTo>
                    <a:pt x="53" y="223"/>
                  </a:lnTo>
                  <a:cubicBezTo>
                    <a:pt x="53" y="298"/>
                    <a:pt x="73" y="323"/>
                    <a:pt x="134" y="323"/>
                  </a:cubicBezTo>
                  <a:cubicBezTo>
                    <a:pt x="193" y="323"/>
                    <a:pt x="215" y="298"/>
                    <a:pt x="215" y="223"/>
                  </a:cubicBezTo>
                  <a:lnTo>
                    <a:pt x="215" y="0"/>
                  </a:lnTo>
                  <a:lnTo>
                    <a:pt x="267" y="0"/>
                  </a:lnTo>
                  <a:lnTo>
                    <a:pt x="267" y="22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7207250" y="695058"/>
              <a:ext cx="101600" cy="128587"/>
            </a:xfrm>
            <a:custGeom>
              <a:avLst/>
              <a:gdLst>
                <a:gd name="T0" fmla="*/ 284 w 284"/>
                <a:gd name="T1" fmla="*/ 343 h 363"/>
                <a:gd name="T2" fmla="*/ 265 w 284"/>
                <a:gd name="T3" fmla="*/ 363 h 363"/>
                <a:gd name="T4" fmla="*/ 215 w 284"/>
                <a:gd name="T5" fmla="*/ 363 h 363"/>
                <a:gd name="T6" fmla="*/ 192 w 284"/>
                <a:gd name="T7" fmla="*/ 347 h 363"/>
                <a:gd name="T8" fmla="*/ 79 w 284"/>
                <a:gd name="T9" fmla="*/ 100 h 363"/>
                <a:gd name="T10" fmla="*/ 57 w 284"/>
                <a:gd name="T11" fmla="*/ 49 h 363"/>
                <a:gd name="T12" fmla="*/ 50 w 284"/>
                <a:gd name="T13" fmla="*/ 49 h 363"/>
                <a:gd name="T14" fmla="*/ 53 w 284"/>
                <a:gd name="T15" fmla="*/ 100 h 363"/>
                <a:gd name="T16" fmla="*/ 53 w 284"/>
                <a:gd name="T17" fmla="*/ 363 h 363"/>
                <a:gd name="T18" fmla="*/ 0 w 284"/>
                <a:gd name="T19" fmla="*/ 363 h 363"/>
                <a:gd name="T20" fmla="*/ 0 w 284"/>
                <a:gd name="T21" fmla="*/ 21 h 363"/>
                <a:gd name="T22" fmla="*/ 20 w 284"/>
                <a:gd name="T23" fmla="*/ 0 h 363"/>
                <a:gd name="T24" fmla="*/ 68 w 284"/>
                <a:gd name="T25" fmla="*/ 0 h 363"/>
                <a:gd name="T26" fmla="*/ 92 w 284"/>
                <a:gd name="T27" fmla="*/ 17 h 363"/>
                <a:gd name="T28" fmla="*/ 202 w 284"/>
                <a:gd name="T29" fmla="*/ 257 h 363"/>
                <a:gd name="T30" fmla="*/ 227 w 284"/>
                <a:gd name="T31" fmla="*/ 312 h 363"/>
                <a:gd name="T32" fmla="*/ 235 w 284"/>
                <a:gd name="T33" fmla="*/ 312 h 363"/>
                <a:gd name="T34" fmla="*/ 232 w 284"/>
                <a:gd name="T35" fmla="*/ 255 h 363"/>
                <a:gd name="T36" fmla="*/ 232 w 284"/>
                <a:gd name="T37" fmla="*/ 0 h 363"/>
                <a:gd name="T38" fmla="*/ 284 w 284"/>
                <a:gd name="T39" fmla="*/ 0 h 363"/>
                <a:gd name="T40" fmla="*/ 284 w 284"/>
                <a:gd name="T41" fmla="*/ 34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363">
                  <a:moveTo>
                    <a:pt x="284" y="343"/>
                  </a:moveTo>
                  <a:cubicBezTo>
                    <a:pt x="284" y="356"/>
                    <a:pt x="277" y="363"/>
                    <a:pt x="265" y="363"/>
                  </a:cubicBezTo>
                  <a:lnTo>
                    <a:pt x="215" y="363"/>
                  </a:lnTo>
                  <a:cubicBezTo>
                    <a:pt x="203" y="363"/>
                    <a:pt x="197" y="358"/>
                    <a:pt x="192" y="347"/>
                  </a:cubicBezTo>
                  <a:lnTo>
                    <a:pt x="79" y="100"/>
                  </a:lnTo>
                  <a:cubicBezTo>
                    <a:pt x="73" y="86"/>
                    <a:pt x="62" y="64"/>
                    <a:pt x="57" y="49"/>
                  </a:cubicBezTo>
                  <a:lnTo>
                    <a:pt x="50" y="49"/>
                  </a:lnTo>
                  <a:cubicBezTo>
                    <a:pt x="52" y="66"/>
                    <a:pt x="53" y="83"/>
                    <a:pt x="53" y="100"/>
                  </a:cubicBezTo>
                  <a:lnTo>
                    <a:pt x="53" y="363"/>
                  </a:lnTo>
                  <a:lnTo>
                    <a:pt x="0" y="363"/>
                  </a:lnTo>
                  <a:lnTo>
                    <a:pt x="0" y="21"/>
                  </a:lnTo>
                  <a:cubicBezTo>
                    <a:pt x="0" y="7"/>
                    <a:pt x="7" y="0"/>
                    <a:pt x="20" y="0"/>
                  </a:cubicBezTo>
                  <a:lnTo>
                    <a:pt x="68" y="0"/>
                  </a:lnTo>
                  <a:cubicBezTo>
                    <a:pt x="80" y="0"/>
                    <a:pt x="86" y="6"/>
                    <a:pt x="92" y="17"/>
                  </a:cubicBezTo>
                  <a:lnTo>
                    <a:pt x="202" y="257"/>
                  </a:lnTo>
                  <a:cubicBezTo>
                    <a:pt x="208" y="272"/>
                    <a:pt x="219" y="293"/>
                    <a:pt x="227" y="312"/>
                  </a:cubicBezTo>
                  <a:lnTo>
                    <a:pt x="235" y="312"/>
                  </a:lnTo>
                  <a:cubicBezTo>
                    <a:pt x="233" y="293"/>
                    <a:pt x="232" y="274"/>
                    <a:pt x="232" y="255"/>
                  </a:cubicBezTo>
                  <a:lnTo>
                    <a:pt x="232" y="0"/>
                  </a:lnTo>
                  <a:lnTo>
                    <a:pt x="284" y="0"/>
                  </a:lnTo>
                  <a:lnTo>
                    <a:pt x="284" y="34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1" name="Rectangle 14"/>
            <p:cNvSpPr>
              <a:spLocks noChangeArrowheads="1"/>
            </p:cNvSpPr>
            <p:nvPr userDrawn="1"/>
          </p:nvSpPr>
          <p:spPr bwMode="auto">
            <a:xfrm>
              <a:off x="7340600" y="695058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7378701" y="695058"/>
              <a:ext cx="109537" cy="128587"/>
            </a:xfrm>
            <a:custGeom>
              <a:avLst/>
              <a:gdLst>
                <a:gd name="T0" fmla="*/ 199 w 306"/>
                <a:gd name="T1" fmla="*/ 348 h 363"/>
                <a:gd name="T2" fmla="*/ 179 w 306"/>
                <a:gd name="T3" fmla="*/ 363 h 363"/>
                <a:gd name="T4" fmla="*/ 128 w 306"/>
                <a:gd name="T5" fmla="*/ 363 h 363"/>
                <a:gd name="T6" fmla="*/ 108 w 306"/>
                <a:gd name="T7" fmla="*/ 348 h 363"/>
                <a:gd name="T8" fmla="*/ 0 w 306"/>
                <a:gd name="T9" fmla="*/ 0 h 363"/>
                <a:gd name="T10" fmla="*/ 55 w 306"/>
                <a:gd name="T11" fmla="*/ 0 h 363"/>
                <a:gd name="T12" fmla="*/ 137 w 306"/>
                <a:gd name="T13" fmla="*/ 283 h 363"/>
                <a:gd name="T14" fmla="*/ 147 w 306"/>
                <a:gd name="T15" fmla="*/ 323 h 363"/>
                <a:gd name="T16" fmla="*/ 161 w 306"/>
                <a:gd name="T17" fmla="*/ 323 h 363"/>
                <a:gd name="T18" fmla="*/ 171 w 306"/>
                <a:gd name="T19" fmla="*/ 283 h 363"/>
                <a:gd name="T20" fmla="*/ 252 w 306"/>
                <a:gd name="T21" fmla="*/ 0 h 363"/>
                <a:gd name="T22" fmla="*/ 306 w 306"/>
                <a:gd name="T23" fmla="*/ 0 h 363"/>
                <a:gd name="T24" fmla="*/ 199 w 306"/>
                <a:gd name="T25" fmla="*/ 34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63">
                  <a:moveTo>
                    <a:pt x="199" y="348"/>
                  </a:moveTo>
                  <a:cubicBezTo>
                    <a:pt x="197" y="357"/>
                    <a:pt x="189" y="363"/>
                    <a:pt x="179" y="363"/>
                  </a:cubicBezTo>
                  <a:lnTo>
                    <a:pt x="128" y="363"/>
                  </a:lnTo>
                  <a:cubicBezTo>
                    <a:pt x="118" y="363"/>
                    <a:pt x="110" y="357"/>
                    <a:pt x="108" y="348"/>
                  </a:cubicBezTo>
                  <a:lnTo>
                    <a:pt x="0" y="0"/>
                  </a:lnTo>
                  <a:lnTo>
                    <a:pt x="55" y="0"/>
                  </a:lnTo>
                  <a:lnTo>
                    <a:pt x="137" y="283"/>
                  </a:lnTo>
                  <a:cubicBezTo>
                    <a:pt x="140" y="296"/>
                    <a:pt x="143" y="310"/>
                    <a:pt x="147" y="323"/>
                  </a:cubicBezTo>
                  <a:lnTo>
                    <a:pt x="161" y="323"/>
                  </a:lnTo>
                  <a:cubicBezTo>
                    <a:pt x="163" y="310"/>
                    <a:pt x="167" y="296"/>
                    <a:pt x="171" y="283"/>
                  </a:cubicBezTo>
                  <a:lnTo>
                    <a:pt x="252" y="0"/>
                  </a:lnTo>
                  <a:lnTo>
                    <a:pt x="306" y="0"/>
                  </a:lnTo>
                  <a:lnTo>
                    <a:pt x="199" y="348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7505700" y="695058"/>
              <a:ext cx="80962" cy="128587"/>
            </a:xfrm>
            <a:custGeom>
              <a:avLst/>
              <a:gdLst>
                <a:gd name="T0" fmla="*/ 228 w 228"/>
                <a:gd name="T1" fmla="*/ 361 h 365"/>
                <a:gd name="T2" fmla="*/ 73 w 228"/>
                <a:gd name="T3" fmla="*/ 365 h 365"/>
                <a:gd name="T4" fmla="*/ 0 w 228"/>
                <a:gd name="T5" fmla="*/ 300 h 365"/>
                <a:gd name="T6" fmla="*/ 0 w 228"/>
                <a:gd name="T7" fmla="*/ 65 h 365"/>
                <a:gd name="T8" fmla="*/ 73 w 228"/>
                <a:gd name="T9" fmla="*/ 0 h 365"/>
                <a:gd name="T10" fmla="*/ 228 w 228"/>
                <a:gd name="T11" fmla="*/ 4 h 365"/>
                <a:gd name="T12" fmla="*/ 226 w 228"/>
                <a:gd name="T13" fmla="*/ 45 h 365"/>
                <a:gd name="T14" fmla="*/ 82 w 228"/>
                <a:gd name="T15" fmla="*/ 45 h 365"/>
                <a:gd name="T16" fmla="*/ 53 w 228"/>
                <a:gd name="T17" fmla="*/ 79 h 365"/>
                <a:gd name="T18" fmla="*/ 53 w 228"/>
                <a:gd name="T19" fmla="*/ 152 h 365"/>
                <a:gd name="T20" fmla="*/ 206 w 228"/>
                <a:gd name="T21" fmla="*/ 152 h 365"/>
                <a:gd name="T22" fmla="*/ 206 w 228"/>
                <a:gd name="T23" fmla="*/ 194 h 365"/>
                <a:gd name="T24" fmla="*/ 53 w 228"/>
                <a:gd name="T25" fmla="*/ 194 h 365"/>
                <a:gd name="T26" fmla="*/ 53 w 228"/>
                <a:gd name="T27" fmla="*/ 287 h 365"/>
                <a:gd name="T28" fmla="*/ 82 w 228"/>
                <a:gd name="T29" fmla="*/ 321 h 365"/>
                <a:gd name="T30" fmla="*/ 226 w 228"/>
                <a:gd name="T31" fmla="*/ 321 h 365"/>
                <a:gd name="T32" fmla="*/ 228 w 228"/>
                <a:gd name="T33" fmla="*/ 36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365">
                  <a:moveTo>
                    <a:pt x="228" y="361"/>
                  </a:moveTo>
                  <a:cubicBezTo>
                    <a:pt x="180" y="365"/>
                    <a:pt x="125" y="365"/>
                    <a:pt x="73" y="365"/>
                  </a:cubicBezTo>
                  <a:cubicBezTo>
                    <a:pt x="27" y="365"/>
                    <a:pt x="0" y="340"/>
                    <a:pt x="0" y="300"/>
                  </a:cubicBezTo>
                  <a:lnTo>
                    <a:pt x="0" y="65"/>
                  </a:lnTo>
                  <a:cubicBezTo>
                    <a:pt x="0" y="25"/>
                    <a:pt x="28" y="0"/>
                    <a:pt x="73" y="0"/>
                  </a:cubicBezTo>
                  <a:cubicBezTo>
                    <a:pt x="125" y="0"/>
                    <a:pt x="180" y="0"/>
                    <a:pt x="228" y="4"/>
                  </a:cubicBezTo>
                  <a:lnTo>
                    <a:pt x="226" y="45"/>
                  </a:lnTo>
                  <a:lnTo>
                    <a:pt x="82" y="45"/>
                  </a:lnTo>
                  <a:cubicBezTo>
                    <a:pt x="61" y="45"/>
                    <a:pt x="53" y="54"/>
                    <a:pt x="53" y="79"/>
                  </a:cubicBezTo>
                  <a:lnTo>
                    <a:pt x="53" y="152"/>
                  </a:lnTo>
                  <a:lnTo>
                    <a:pt x="206" y="152"/>
                  </a:lnTo>
                  <a:lnTo>
                    <a:pt x="206" y="194"/>
                  </a:lnTo>
                  <a:lnTo>
                    <a:pt x="53" y="194"/>
                  </a:lnTo>
                  <a:lnTo>
                    <a:pt x="53" y="287"/>
                  </a:lnTo>
                  <a:cubicBezTo>
                    <a:pt x="53" y="312"/>
                    <a:pt x="61" y="321"/>
                    <a:pt x="82" y="321"/>
                  </a:cubicBezTo>
                  <a:lnTo>
                    <a:pt x="226" y="321"/>
                  </a:lnTo>
                  <a:lnTo>
                    <a:pt x="228" y="361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" name="Freeform 17"/>
            <p:cNvSpPr>
              <a:spLocks noEditPoints="1"/>
            </p:cNvSpPr>
            <p:nvPr userDrawn="1"/>
          </p:nvSpPr>
          <p:spPr bwMode="auto">
            <a:xfrm>
              <a:off x="7612063" y="693471"/>
              <a:ext cx="92075" cy="130175"/>
            </a:xfrm>
            <a:custGeom>
              <a:avLst/>
              <a:gdLst>
                <a:gd name="T0" fmla="*/ 126 w 260"/>
                <a:gd name="T1" fmla="*/ 173 h 367"/>
                <a:gd name="T2" fmla="*/ 194 w 260"/>
                <a:gd name="T3" fmla="*/ 108 h 367"/>
                <a:gd name="T4" fmla="*/ 126 w 260"/>
                <a:gd name="T5" fmla="*/ 45 h 367"/>
                <a:gd name="T6" fmla="*/ 52 w 260"/>
                <a:gd name="T7" fmla="*/ 45 h 367"/>
                <a:gd name="T8" fmla="*/ 52 w 260"/>
                <a:gd name="T9" fmla="*/ 173 h 367"/>
                <a:gd name="T10" fmla="*/ 126 w 260"/>
                <a:gd name="T11" fmla="*/ 173 h 367"/>
                <a:gd name="T12" fmla="*/ 204 w 260"/>
                <a:gd name="T13" fmla="*/ 367 h 367"/>
                <a:gd name="T14" fmla="*/ 173 w 260"/>
                <a:gd name="T15" fmla="*/ 254 h 367"/>
                <a:gd name="T16" fmla="*/ 127 w 260"/>
                <a:gd name="T17" fmla="*/ 218 h 367"/>
                <a:gd name="T18" fmla="*/ 52 w 260"/>
                <a:gd name="T19" fmla="*/ 217 h 367"/>
                <a:gd name="T20" fmla="*/ 52 w 260"/>
                <a:gd name="T21" fmla="*/ 367 h 367"/>
                <a:gd name="T22" fmla="*/ 0 w 260"/>
                <a:gd name="T23" fmla="*/ 367 h 367"/>
                <a:gd name="T24" fmla="*/ 0 w 260"/>
                <a:gd name="T25" fmla="*/ 4 h 367"/>
                <a:gd name="T26" fmla="*/ 127 w 260"/>
                <a:gd name="T27" fmla="*/ 0 h 367"/>
                <a:gd name="T28" fmla="*/ 247 w 260"/>
                <a:gd name="T29" fmla="*/ 105 h 367"/>
                <a:gd name="T30" fmla="*/ 180 w 260"/>
                <a:gd name="T31" fmla="*/ 197 h 367"/>
                <a:gd name="T32" fmla="*/ 180 w 260"/>
                <a:gd name="T33" fmla="*/ 200 h 367"/>
                <a:gd name="T34" fmla="*/ 226 w 260"/>
                <a:gd name="T35" fmla="*/ 252 h 367"/>
                <a:gd name="T36" fmla="*/ 260 w 260"/>
                <a:gd name="T37" fmla="*/ 367 h 367"/>
                <a:gd name="T38" fmla="*/ 204 w 260"/>
                <a:gd name="T3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367">
                  <a:moveTo>
                    <a:pt x="126" y="173"/>
                  </a:moveTo>
                  <a:cubicBezTo>
                    <a:pt x="177" y="172"/>
                    <a:pt x="194" y="158"/>
                    <a:pt x="194" y="108"/>
                  </a:cubicBezTo>
                  <a:cubicBezTo>
                    <a:pt x="194" y="58"/>
                    <a:pt x="177" y="45"/>
                    <a:pt x="126" y="45"/>
                  </a:cubicBezTo>
                  <a:cubicBezTo>
                    <a:pt x="98" y="45"/>
                    <a:pt x="72" y="45"/>
                    <a:pt x="52" y="45"/>
                  </a:cubicBezTo>
                  <a:lnTo>
                    <a:pt x="52" y="173"/>
                  </a:lnTo>
                  <a:lnTo>
                    <a:pt x="126" y="173"/>
                  </a:lnTo>
                  <a:close/>
                  <a:moveTo>
                    <a:pt x="204" y="367"/>
                  </a:moveTo>
                  <a:lnTo>
                    <a:pt x="173" y="254"/>
                  </a:lnTo>
                  <a:cubicBezTo>
                    <a:pt x="164" y="228"/>
                    <a:pt x="150" y="218"/>
                    <a:pt x="127" y="218"/>
                  </a:cubicBezTo>
                  <a:lnTo>
                    <a:pt x="52" y="217"/>
                  </a:lnTo>
                  <a:lnTo>
                    <a:pt x="52" y="367"/>
                  </a:lnTo>
                  <a:lnTo>
                    <a:pt x="0" y="367"/>
                  </a:lnTo>
                  <a:lnTo>
                    <a:pt x="0" y="4"/>
                  </a:lnTo>
                  <a:cubicBezTo>
                    <a:pt x="40" y="0"/>
                    <a:pt x="68" y="0"/>
                    <a:pt x="127" y="0"/>
                  </a:cubicBezTo>
                  <a:cubicBezTo>
                    <a:pt x="212" y="0"/>
                    <a:pt x="247" y="23"/>
                    <a:pt x="247" y="105"/>
                  </a:cubicBezTo>
                  <a:cubicBezTo>
                    <a:pt x="247" y="162"/>
                    <a:pt x="229" y="191"/>
                    <a:pt x="180" y="197"/>
                  </a:cubicBezTo>
                  <a:lnTo>
                    <a:pt x="180" y="200"/>
                  </a:lnTo>
                  <a:cubicBezTo>
                    <a:pt x="198" y="205"/>
                    <a:pt x="218" y="221"/>
                    <a:pt x="226" y="252"/>
                  </a:cubicBezTo>
                  <a:lnTo>
                    <a:pt x="260" y="367"/>
                  </a:lnTo>
                  <a:lnTo>
                    <a:pt x="204" y="36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723188" y="691883"/>
              <a:ext cx="85725" cy="133350"/>
            </a:xfrm>
            <a:custGeom>
              <a:avLst/>
              <a:gdLst>
                <a:gd name="T0" fmla="*/ 229 w 243"/>
                <a:gd name="T1" fmla="*/ 11 h 375"/>
                <a:gd name="T2" fmla="*/ 226 w 243"/>
                <a:gd name="T3" fmla="*/ 49 h 375"/>
                <a:gd name="T4" fmla="*/ 122 w 243"/>
                <a:gd name="T5" fmla="*/ 47 h 375"/>
                <a:gd name="T6" fmla="*/ 53 w 243"/>
                <a:gd name="T7" fmla="*/ 97 h 375"/>
                <a:gd name="T8" fmla="*/ 97 w 243"/>
                <a:gd name="T9" fmla="*/ 152 h 375"/>
                <a:gd name="T10" fmla="*/ 169 w 243"/>
                <a:gd name="T11" fmla="*/ 172 h 375"/>
                <a:gd name="T12" fmla="*/ 243 w 243"/>
                <a:gd name="T13" fmla="*/ 276 h 375"/>
                <a:gd name="T14" fmla="*/ 119 w 243"/>
                <a:gd name="T15" fmla="*/ 375 h 375"/>
                <a:gd name="T16" fmla="*/ 5 w 243"/>
                <a:gd name="T17" fmla="*/ 365 h 375"/>
                <a:gd name="T18" fmla="*/ 9 w 243"/>
                <a:gd name="T19" fmla="*/ 326 h 375"/>
                <a:gd name="T20" fmla="*/ 120 w 243"/>
                <a:gd name="T21" fmla="*/ 329 h 375"/>
                <a:gd name="T22" fmla="*/ 189 w 243"/>
                <a:gd name="T23" fmla="*/ 275 h 375"/>
                <a:gd name="T24" fmla="*/ 146 w 243"/>
                <a:gd name="T25" fmla="*/ 219 h 375"/>
                <a:gd name="T26" fmla="*/ 72 w 243"/>
                <a:gd name="T27" fmla="*/ 199 h 375"/>
                <a:gd name="T28" fmla="*/ 0 w 243"/>
                <a:gd name="T29" fmla="*/ 96 h 375"/>
                <a:gd name="T30" fmla="*/ 120 w 243"/>
                <a:gd name="T31" fmla="*/ 0 h 375"/>
                <a:gd name="T32" fmla="*/ 229 w 243"/>
                <a:gd name="T33" fmla="*/ 1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375">
                  <a:moveTo>
                    <a:pt x="229" y="11"/>
                  </a:moveTo>
                  <a:lnTo>
                    <a:pt x="226" y="49"/>
                  </a:lnTo>
                  <a:cubicBezTo>
                    <a:pt x="195" y="48"/>
                    <a:pt x="156" y="47"/>
                    <a:pt x="122" y="47"/>
                  </a:cubicBezTo>
                  <a:cubicBezTo>
                    <a:pt x="72" y="47"/>
                    <a:pt x="53" y="49"/>
                    <a:pt x="53" y="97"/>
                  </a:cubicBezTo>
                  <a:cubicBezTo>
                    <a:pt x="53" y="135"/>
                    <a:pt x="67" y="145"/>
                    <a:pt x="97" y="152"/>
                  </a:cubicBezTo>
                  <a:lnTo>
                    <a:pt x="169" y="172"/>
                  </a:lnTo>
                  <a:cubicBezTo>
                    <a:pt x="225" y="188"/>
                    <a:pt x="243" y="221"/>
                    <a:pt x="243" y="276"/>
                  </a:cubicBezTo>
                  <a:cubicBezTo>
                    <a:pt x="243" y="359"/>
                    <a:pt x="206" y="375"/>
                    <a:pt x="119" y="375"/>
                  </a:cubicBezTo>
                  <a:cubicBezTo>
                    <a:pt x="96" y="375"/>
                    <a:pt x="56" y="374"/>
                    <a:pt x="5" y="365"/>
                  </a:cubicBezTo>
                  <a:lnTo>
                    <a:pt x="9" y="326"/>
                  </a:lnTo>
                  <a:cubicBezTo>
                    <a:pt x="75" y="328"/>
                    <a:pt x="93" y="329"/>
                    <a:pt x="120" y="329"/>
                  </a:cubicBezTo>
                  <a:cubicBezTo>
                    <a:pt x="173" y="328"/>
                    <a:pt x="189" y="320"/>
                    <a:pt x="189" y="275"/>
                  </a:cubicBezTo>
                  <a:cubicBezTo>
                    <a:pt x="189" y="236"/>
                    <a:pt x="175" y="227"/>
                    <a:pt x="146" y="219"/>
                  </a:cubicBezTo>
                  <a:lnTo>
                    <a:pt x="72" y="199"/>
                  </a:lnTo>
                  <a:cubicBezTo>
                    <a:pt x="19" y="184"/>
                    <a:pt x="0" y="151"/>
                    <a:pt x="0" y="96"/>
                  </a:cubicBezTo>
                  <a:cubicBezTo>
                    <a:pt x="0" y="12"/>
                    <a:pt x="38" y="0"/>
                    <a:pt x="120" y="0"/>
                  </a:cubicBezTo>
                  <a:cubicBezTo>
                    <a:pt x="154" y="0"/>
                    <a:pt x="192" y="2"/>
                    <a:pt x="229" y="11"/>
                  </a:cubicBez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6" name="Rectangle 19"/>
            <p:cNvSpPr>
              <a:spLocks noChangeArrowheads="1"/>
            </p:cNvSpPr>
            <p:nvPr userDrawn="1"/>
          </p:nvSpPr>
          <p:spPr bwMode="auto">
            <a:xfrm>
              <a:off x="7834312" y="695058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reeform 20"/>
            <p:cNvSpPr>
              <a:spLocks/>
            </p:cNvSpPr>
            <p:nvPr userDrawn="1"/>
          </p:nvSpPr>
          <p:spPr bwMode="auto">
            <a:xfrm>
              <a:off x="7872413" y="695058"/>
              <a:ext cx="101600" cy="128587"/>
            </a:xfrm>
            <a:custGeom>
              <a:avLst/>
              <a:gdLst>
                <a:gd name="T0" fmla="*/ 168 w 283"/>
                <a:gd name="T1" fmla="*/ 47 h 363"/>
                <a:gd name="T2" fmla="*/ 168 w 283"/>
                <a:gd name="T3" fmla="*/ 363 h 363"/>
                <a:gd name="T4" fmla="*/ 114 w 283"/>
                <a:gd name="T5" fmla="*/ 363 h 363"/>
                <a:gd name="T6" fmla="*/ 114 w 283"/>
                <a:gd name="T7" fmla="*/ 47 h 363"/>
                <a:gd name="T8" fmla="*/ 0 w 283"/>
                <a:gd name="T9" fmla="*/ 47 h 363"/>
                <a:gd name="T10" fmla="*/ 0 w 283"/>
                <a:gd name="T11" fmla="*/ 0 h 363"/>
                <a:gd name="T12" fmla="*/ 283 w 283"/>
                <a:gd name="T13" fmla="*/ 0 h 363"/>
                <a:gd name="T14" fmla="*/ 283 w 283"/>
                <a:gd name="T15" fmla="*/ 47 h 363"/>
                <a:gd name="T16" fmla="*/ 168 w 283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363">
                  <a:moveTo>
                    <a:pt x="168" y="47"/>
                  </a:moveTo>
                  <a:lnTo>
                    <a:pt x="168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47"/>
                  </a:lnTo>
                  <a:lnTo>
                    <a:pt x="168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21"/>
            <p:cNvSpPr>
              <a:spLocks noEditPoints="1"/>
            </p:cNvSpPr>
            <p:nvPr userDrawn="1"/>
          </p:nvSpPr>
          <p:spPr bwMode="auto">
            <a:xfrm>
              <a:off x="7969250" y="660133"/>
              <a:ext cx="114299" cy="163512"/>
            </a:xfrm>
            <a:custGeom>
              <a:avLst/>
              <a:gdLst>
                <a:gd name="T0" fmla="*/ 199 w 321"/>
                <a:gd name="T1" fmla="*/ 57 h 459"/>
                <a:gd name="T2" fmla="*/ 185 w 321"/>
                <a:gd name="T3" fmla="*/ 43 h 459"/>
                <a:gd name="T4" fmla="*/ 185 w 321"/>
                <a:gd name="T5" fmla="*/ 14 h 459"/>
                <a:gd name="T6" fmla="*/ 199 w 321"/>
                <a:gd name="T7" fmla="*/ 0 h 459"/>
                <a:gd name="T8" fmla="*/ 215 w 321"/>
                <a:gd name="T9" fmla="*/ 0 h 459"/>
                <a:gd name="T10" fmla="*/ 230 w 321"/>
                <a:gd name="T11" fmla="*/ 14 h 459"/>
                <a:gd name="T12" fmla="*/ 230 w 321"/>
                <a:gd name="T13" fmla="*/ 43 h 459"/>
                <a:gd name="T14" fmla="*/ 215 w 321"/>
                <a:gd name="T15" fmla="*/ 57 h 459"/>
                <a:gd name="T16" fmla="*/ 199 w 321"/>
                <a:gd name="T17" fmla="*/ 57 h 459"/>
                <a:gd name="T18" fmla="*/ 176 w 321"/>
                <a:gd name="T19" fmla="*/ 166 h 459"/>
                <a:gd name="T20" fmla="*/ 167 w 321"/>
                <a:gd name="T21" fmla="*/ 137 h 459"/>
                <a:gd name="T22" fmla="*/ 153 w 321"/>
                <a:gd name="T23" fmla="*/ 137 h 459"/>
                <a:gd name="T24" fmla="*/ 144 w 321"/>
                <a:gd name="T25" fmla="*/ 166 h 459"/>
                <a:gd name="T26" fmla="*/ 102 w 321"/>
                <a:gd name="T27" fmla="*/ 304 h 459"/>
                <a:gd name="T28" fmla="*/ 218 w 321"/>
                <a:gd name="T29" fmla="*/ 304 h 459"/>
                <a:gd name="T30" fmla="*/ 176 w 321"/>
                <a:gd name="T31" fmla="*/ 166 h 459"/>
                <a:gd name="T32" fmla="*/ 105 w 321"/>
                <a:gd name="T33" fmla="*/ 57 h 459"/>
                <a:gd name="T34" fmla="*/ 92 w 321"/>
                <a:gd name="T35" fmla="*/ 43 h 459"/>
                <a:gd name="T36" fmla="*/ 92 w 321"/>
                <a:gd name="T37" fmla="*/ 14 h 459"/>
                <a:gd name="T38" fmla="*/ 105 w 321"/>
                <a:gd name="T39" fmla="*/ 0 h 459"/>
                <a:gd name="T40" fmla="*/ 122 w 321"/>
                <a:gd name="T41" fmla="*/ 0 h 459"/>
                <a:gd name="T42" fmla="*/ 136 w 321"/>
                <a:gd name="T43" fmla="*/ 14 h 459"/>
                <a:gd name="T44" fmla="*/ 136 w 321"/>
                <a:gd name="T45" fmla="*/ 43 h 459"/>
                <a:gd name="T46" fmla="*/ 122 w 321"/>
                <a:gd name="T47" fmla="*/ 57 h 459"/>
                <a:gd name="T48" fmla="*/ 105 w 321"/>
                <a:gd name="T49" fmla="*/ 57 h 459"/>
                <a:gd name="T50" fmla="*/ 88 w 321"/>
                <a:gd name="T51" fmla="*/ 350 h 459"/>
                <a:gd name="T52" fmla="*/ 54 w 321"/>
                <a:gd name="T53" fmla="*/ 459 h 459"/>
                <a:gd name="T54" fmla="*/ 0 w 321"/>
                <a:gd name="T55" fmla="*/ 459 h 459"/>
                <a:gd name="T56" fmla="*/ 114 w 321"/>
                <a:gd name="T57" fmla="*/ 110 h 459"/>
                <a:gd name="T58" fmla="*/ 133 w 321"/>
                <a:gd name="T59" fmla="*/ 96 h 459"/>
                <a:gd name="T60" fmla="*/ 187 w 321"/>
                <a:gd name="T61" fmla="*/ 96 h 459"/>
                <a:gd name="T62" fmla="*/ 206 w 321"/>
                <a:gd name="T63" fmla="*/ 110 h 459"/>
                <a:gd name="T64" fmla="*/ 321 w 321"/>
                <a:gd name="T65" fmla="*/ 459 h 459"/>
                <a:gd name="T66" fmla="*/ 266 w 321"/>
                <a:gd name="T67" fmla="*/ 459 h 459"/>
                <a:gd name="T68" fmla="*/ 233 w 321"/>
                <a:gd name="T69" fmla="*/ 350 h 459"/>
                <a:gd name="T70" fmla="*/ 88 w 321"/>
                <a:gd name="T71" fmla="*/ 35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1" h="459">
                  <a:moveTo>
                    <a:pt x="199" y="57"/>
                  </a:moveTo>
                  <a:cubicBezTo>
                    <a:pt x="189" y="57"/>
                    <a:pt x="185" y="53"/>
                    <a:pt x="185" y="43"/>
                  </a:cubicBezTo>
                  <a:lnTo>
                    <a:pt x="185" y="14"/>
                  </a:lnTo>
                  <a:cubicBezTo>
                    <a:pt x="185" y="6"/>
                    <a:pt x="189" y="0"/>
                    <a:pt x="199" y="0"/>
                  </a:cubicBezTo>
                  <a:lnTo>
                    <a:pt x="215" y="0"/>
                  </a:lnTo>
                  <a:cubicBezTo>
                    <a:pt x="224" y="0"/>
                    <a:pt x="230" y="6"/>
                    <a:pt x="230" y="14"/>
                  </a:cubicBezTo>
                  <a:lnTo>
                    <a:pt x="230" y="43"/>
                  </a:lnTo>
                  <a:cubicBezTo>
                    <a:pt x="230" y="53"/>
                    <a:pt x="224" y="57"/>
                    <a:pt x="215" y="57"/>
                  </a:cubicBezTo>
                  <a:lnTo>
                    <a:pt x="199" y="57"/>
                  </a:lnTo>
                  <a:close/>
                  <a:moveTo>
                    <a:pt x="176" y="166"/>
                  </a:moveTo>
                  <a:cubicBezTo>
                    <a:pt x="173" y="157"/>
                    <a:pt x="170" y="146"/>
                    <a:pt x="167" y="137"/>
                  </a:cubicBezTo>
                  <a:lnTo>
                    <a:pt x="153" y="137"/>
                  </a:lnTo>
                  <a:cubicBezTo>
                    <a:pt x="150" y="146"/>
                    <a:pt x="147" y="157"/>
                    <a:pt x="144" y="166"/>
                  </a:cubicBezTo>
                  <a:lnTo>
                    <a:pt x="102" y="304"/>
                  </a:lnTo>
                  <a:lnTo>
                    <a:pt x="218" y="304"/>
                  </a:lnTo>
                  <a:lnTo>
                    <a:pt x="176" y="166"/>
                  </a:lnTo>
                  <a:close/>
                  <a:moveTo>
                    <a:pt x="105" y="57"/>
                  </a:moveTo>
                  <a:cubicBezTo>
                    <a:pt x="96" y="57"/>
                    <a:pt x="92" y="53"/>
                    <a:pt x="92" y="43"/>
                  </a:cubicBezTo>
                  <a:lnTo>
                    <a:pt x="92" y="14"/>
                  </a:lnTo>
                  <a:cubicBezTo>
                    <a:pt x="92" y="6"/>
                    <a:pt x="96" y="0"/>
                    <a:pt x="105" y="0"/>
                  </a:cubicBezTo>
                  <a:lnTo>
                    <a:pt x="122" y="0"/>
                  </a:lnTo>
                  <a:cubicBezTo>
                    <a:pt x="132" y="0"/>
                    <a:pt x="136" y="6"/>
                    <a:pt x="136" y="14"/>
                  </a:cubicBezTo>
                  <a:lnTo>
                    <a:pt x="136" y="43"/>
                  </a:lnTo>
                  <a:cubicBezTo>
                    <a:pt x="136" y="53"/>
                    <a:pt x="132" y="57"/>
                    <a:pt x="122" y="57"/>
                  </a:cubicBezTo>
                  <a:lnTo>
                    <a:pt x="105" y="57"/>
                  </a:lnTo>
                  <a:close/>
                  <a:moveTo>
                    <a:pt x="88" y="350"/>
                  </a:moveTo>
                  <a:lnTo>
                    <a:pt x="54" y="459"/>
                  </a:lnTo>
                  <a:lnTo>
                    <a:pt x="0" y="459"/>
                  </a:lnTo>
                  <a:lnTo>
                    <a:pt x="114" y="110"/>
                  </a:lnTo>
                  <a:cubicBezTo>
                    <a:pt x="116" y="102"/>
                    <a:pt x="124" y="96"/>
                    <a:pt x="133" y="96"/>
                  </a:cubicBezTo>
                  <a:lnTo>
                    <a:pt x="187" y="96"/>
                  </a:lnTo>
                  <a:cubicBezTo>
                    <a:pt x="196" y="96"/>
                    <a:pt x="204" y="102"/>
                    <a:pt x="206" y="110"/>
                  </a:cubicBezTo>
                  <a:lnTo>
                    <a:pt x="321" y="459"/>
                  </a:lnTo>
                  <a:lnTo>
                    <a:pt x="266" y="459"/>
                  </a:lnTo>
                  <a:lnTo>
                    <a:pt x="233" y="350"/>
                  </a:lnTo>
                  <a:lnTo>
                    <a:pt x="88" y="35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9" name="Freeform 22"/>
            <p:cNvSpPr>
              <a:spLocks/>
            </p:cNvSpPr>
            <p:nvPr userDrawn="1"/>
          </p:nvSpPr>
          <p:spPr bwMode="auto">
            <a:xfrm>
              <a:off x="8078788" y="695058"/>
              <a:ext cx="100012" cy="128587"/>
            </a:xfrm>
            <a:custGeom>
              <a:avLst/>
              <a:gdLst>
                <a:gd name="T0" fmla="*/ 167 w 282"/>
                <a:gd name="T1" fmla="*/ 47 h 363"/>
                <a:gd name="T2" fmla="*/ 167 w 282"/>
                <a:gd name="T3" fmla="*/ 363 h 363"/>
                <a:gd name="T4" fmla="*/ 114 w 282"/>
                <a:gd name="T5" fmla="*/ 363 h 363"/>
                <a:gd name="T6" fmla="*/ 114 w 282"/>
                <a:gd name="T7" fmla="*/ 47 h 363"/>
                <a:gd name="T8" fmla="*/ 0 w 282"/>
                <a:gd name="T9" fmla="*/ 47 h 363"/>
                <a:gd name="T10" fmla="*/ 0 w 282"/>
                <a:gd name="T11" fmla="*/ 0 h 363"/>
                <a:gd name="T12" fmla="*/ 282 w 282"/>
                <a:gd name="T13" fmla="*/ 0 h 363"/>
                <a:gd name="T14" fmla="*/ 282 w 282"/>
                <a:gd name="T15" fmla="*/ 47 h 363"/>
                <a:gd name="T16" fmla="*/ 167 w 282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363">
                  <a:moveTo>
                    <a:pt x="167" y="47"/>
                  </a:moveTo>
                  <a:lnTo>
                    <a:pt x="167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7"/>
                  </a:lnTo>
                  <a:lnTo>
                    <a:pt x="167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xmlns="" val="72891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27899" y="1733344"/>
            <a:ext cx="4746370" cy="4693745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401643" y="1734918"/>
            <a:ext cx="4746370" cy="4692169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5. Juni 2023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8823F5-8E29-49DE-81F2-1D29AACB419A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82538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7899" y="1734465"/>
            <a:ext cx="4746370" cy="612024"/>
          </a:xfrm>
        </p:spPr>
        <p:txBody>
          <a:bodyPr wrap="none" anchor="ctr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all" baseline="0">
                <a:latin typeface="+mj-lt"/>
              </a:defRPr>
            </a:lvl1pPr>
            <a:lvl2pPr marL="509021" indent="0">
              <a:buNone/>
              <a:defRPr sz="2200" b="1"/>
            </a:lvl2pPr>
            <a:lvl3pPr marL="1018044" indent="0">
              <a:buNone/>
              <a:defRPr sz="2000" b="1"/>
            </a:lvl3pPr>
            <a:lvl4pPr marL="1527065" indent="0">
              <a:buNone/>
              <a:defRPr sz="1900" b="1"/>
            </a:lvl4pPr>
            <a:lvl5pPr marL="2036087" indent="0">
              <a:buNone/>
              <a:defRPr sz="1900" b="1"/>
            </a:lvl5pPr>
            <a:lvl6pPr marL="2545110" indent="0">
              <a:buNone/>
              <a:defRPr sz="1900" b="1"/>
            </a:lvl6pPr>
            <a:lvl7pPr marL="3054131" indent="0">
              <a:buNone/>
              <a:defRPr sz="1900" b="1"/>
            </a:lvl7pPr>
            <a:lvl8pPr marL="3563150" indent="0">
              <a:buNone/>
              <a:defRPr sz="1900" b="1"/>
            </a:lvl8pPr>
            <a:lvl9pPr marL="4072175" indent="0">
              <a:buNone/>
              <a:defRPr sz="19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27094" y="2549847"/>
            <a:ext cx="4747179" cy="3877239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5401364" y="1734465"/>
            <a:ext cx="4747181" cy="612024"/>
          </a:xfrm>
        </p:spPr>
        <p:txBody>
          <a:bodyPr wrap="none" anchor="ctr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all" baseline="0">
                <a:latin typeface="+mj-lt"/>
              </a:defRPr>
            </a:lvl1pPr>
            <a:lvl2pPr marL="509021" indent="0">
              <a:buNone/>
              <a:defRPr sz="2200" b="1"/>
            </a:lvl2pPr>
            <a:lvl3pPr marL="1018044" indent="0">
              <a:buNone/>
              <a:defRPr sz="2000" b="1"/>
            </a:lvl3pPr>
            <a:lvl4pPr marL="1527065" indent="0">
              <a:buNone/>
              <a:defRPr sz="1900" b="1"/>
            </a:lvl4pPr>
            <a:lvl5pPr marL="2036087" indent="0">
              <a:buNone/>
              <a:defRPr sz="1900" b="1"/>
            </a:lvl5pPr>
            <a:lvl6pPr marL="2545110" indent="0">
              <a:buNone/>
              <a:defRPr sz="1900" b="1"/>
            </a:lvl6pPr>
            <a:lvl7pPr marL="3054131" indent="0">
              <a:buNone/>
              <a:defRPr sz="1900" b="1"/>
            </a:lvl7pPr>
            <a:lvl8pPr marL="3563150" indent="0">
              <a:buNone/>
              <a:defRPr sz="1900" b="1"/>
            </a:lvl8pPr>
            <a:lvl9pPr marL="4072175" indent="0">
              <a:buNone/>
              <a:defRPr sz="19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402170" y="2550948"/>
            <a:ext cx="4746370" cy="3876140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5. Juni 2023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01448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327372" y="1733344"/>
            <a:ext cx="2127683" cy="469374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68"/>
              </a:spcAft>
              <a:buNone/>
              <a:defRPr sz="1400">
                <a:latin typeface="+mj-lt"/>
              </a:defRPr>
            </a:lvl1pPr>
            <a:lvl2pPr marL="240484" indent="0">
              <a:buFont typeface="Arial" panose="020B0604020202020204" pitchFamily="34" charset="0"/>
              <a:buNone/>
              <a:defRPr sz="1600"/>
            </a:lvl2pPr>
            <a:lvl3pPr marL="480965" indent="0">
              <a:buNone/>
              <a:defRPr sz="1600"/>
            </a:lvl3pPr>
            <a:lvl4pPr marL="721446" indent="0">
              <a:buNone/>
              <a:defRPr sz="1600"/>
            </a:lvl4pPr>
            <a:lvl5pPr marL="961931" indent="0">
              <a:buNone/>
              <a:defRPr sz="1600"/>
            </a:lvl5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2782664" y="1733344"/>
            <a:ext cx="7365876" cy="469374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5. Juni 2023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26563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el und Text über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327378" y="1734397"/>
            <a:ext cx="9820077" cy="12245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468"/>
              </a:spcAft>
              <a:buNone/>
              <a:defRPr sz="1400">
                <a:latin typeface="+mj-lt"/>
              </a:defRPr>
            </a:lvl1pPr>
            <a:lvl2pPr marL="240484" indent="0">
              <a:buNone/>
              <a:defRPr sz="1600"/>
            </a:lvl2pPr>
            <a:lvl3pPr marL="480965" indent="0">
              <a:buNone/>
              <a:defRPr sz="1600"/>
            </a:lvl3pPr>
            <a:lvl4pPr marL="721446" indent="0">
              <a:buNone/>
              <a:defRPr sz="1600"/>
            </a:lvl4pPr>
            <a:lvl5pPr marL="961931" indent="0">
              <a:buNone/>
              <a:defRPr sz="1600"/>
            </a:lvl5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328468" y="3366228"/>
            <a:ext cx="9820077" cy="3060858"/>
          </a:xfrm>
        </p:spPr>
        <p:txBody>
          <a:bodyPr/>
          <a:lstStyle>
            <a:lvl1pPr marL="0" indent="0">
              <a:buNone/>
              <a:defRPr/>
            </a:lvl1pPr>
            <a:lvl2pPr marL="240484" indent="0">
              <a:buNone/>
              <a:defRPr/>
            </a:lvl2pPr>
            <a:lvl3pPr marL="480965" indent="0">
              <a:buNone/>
              <a:defRPr/>
            </a:lvl3pPr>
            <a:lvl4pPr marL="721446" indent="0">
              <a:buNone/>
              <a:defRPr/>
            </a:lvl4pPr>
            <a:lvl5pPr marL="961931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5. Juni 2023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16059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el und Inhalt üb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7378" y="1734397"/>
            <a:ext cx="9820077" cy="3060110"/>
          </a:xfrm>
        </p:spPr>
        <p:txBody>
          <a:bodyPr/>
          <a:lstStyle>
            <a:lvl1pPr marL="0" indent="0">
              <a:buNone/>
              <a:defRPr sz="1600"/>
            </a:lvl1pPr>
            <a:lvl2pPr marL="240484" indent="0">
              <a:buNone/>
              <a:defRPr sz="1600"/>
            </a:lvl2pPr>
            <a:lvl3pPr marL="480965" indent="0">
              <a:buNone/>
              <a:defRPr sz="1600"/>
            </a:lvl3pPr>
            <a:lvl4pPr marL="721446" indent="0">
              <a:buNone/>
              <a:defRPr sz="1600"/>
            </a:lvl4pPr>
            <a:lvl5pPr marL="961931" indent="0">
              <a:buNone/>
              <a:defRPr sz="1600"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27378" y="5203044"/>
            <a:ext cx="9820077" cy="122404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468"/>
              </a:spcAft>
              <a:buNone/>
              <a:defRPr sz="1400">
                <a:latin typeface="+mj-lt"/>
              </a:defRPr>
            </a:lvl1pPr>
            <a:lvl2pPr marL="240484" indent="0">
              <a:buNone/>
              <a:defRPr sz="1600"/>
            </a:lvl2pPr>
            <a:lvl3pPr marL="480965" indent="0">
              <a:buNone/>
              <a:defRPr sz="1600"/>
            </a:lvl3pPr>
            <a:lvl4pPr marL="721446" indent="0">
              <a:buNone/>
              <a:defRPr sz="1600"/>
            </a:lvl4pPr>
            <a:lvl5pPr marL="961931" indent="0">
              <a:buNone/>
              <a:defRPr sz="1600"/>
            </a:lvl5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5. Juni 2023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59859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el, zwei Inhalte üb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 hasCustomPrompt="1"/>
          </p:nvPr>
        </p:nvSpPr>
        <p:spPr>
          <a:xfrm>
            <a:off x="327372" y="1734737"/>
            <a:ext cx="4746370" cy="3060110"/>
          </a:xfrm>
        </p:spPr>
        <p:txBody>
          <a:bodyPr/>
          <a:lstStyle>
            <a:lvl1pPr marL="0" indent="0">
              <a:buNone/>
              <a:defRPr/>
            </a:lvl1pPr>
            <a:lvl2pPr marL="240484" indent="0">
              <a:buNone/>
              <a:defRPr/>
            </a:lvl2pPr>
            <a:lvl3pPr marL="480965" indent="0">
              <a:buNone/>
              <a:defRPr/>
            </a:lvl3pPr>
            <a:lvl4pPr marL="721446" indent="0">
              <a:buNone/>
              <a:defRPr/>
            </a:lvl4pPr>
            <a:lvl5pPr marL="961931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 hasCustomPrompt="1"/>
          </p:nvPr>
        </p:nvSpPr>
        <p:spPr>
          <a:xfrm>
            <a:off x="5402170" y="1734737"/>
            <a:ext cx="4746370" cy="3060110"/>
          </a:xfrm>
        </p:spPr>
        <p:txBody>
          <a:bodyPr/>
          <a:lstStyle>
            <a:lvl1pPr marL="0" indent="0">
              <a:buNone/>
              <a:defRPr/>
            </a:lvl1pPr>
            <a:lvl2pPr marL="240484" indent="0">
              <a:buNone/>
              <a:defRPr/>
            </a:lvl2pPr>
            <a:lvl3pPr marL="480965" indent="0">
              <a:buNone/>
              <a:defRPr/>
            </a:lvl3pPr>
            <a:lvl4pPr marL="721446" indent="0">
              <a:buNone/>
              <a:defRPr/>
            </a:lvl4pPr>
            <a:lvl5pPr marL="961931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half" idx="3"/>
          </p:nvPr>
        </p:nvSpPr>
        <p:spPr>
          <a:xfrm>
            <a:off x="327372" y="5203044"/>
            <a:ext cx="9822747" cy="1224044"/>
          </a:xfrm>
        </p:spPr>
        <p:txBody>
          <a:bodyPr/>
          <a:lstStyle>
            <a:lvl1pPr marL="0" indent="0">
              <a:spcAft>
                <a:spcPts val="468"/>
              </a:spcAft>
              <a:buNone/>
              <a:defRPr sz="1400">
                <a:latin typeface="+mj-lt"/>
              </a:defRPr>
            </a:lvl1pPr>
            <a:lvl2pPr marL="240484" indent="0">
              <a:spcAft>
                <a:spcPts val="468"/>
              </a:spcAft>
              <a:buNone/>
              <a:defRPr sz="1600"/>
            </a:lvl2pPr>
            <a:lvl3pPr marL="480965" indent="0">
              <a:spcAft>
                <a:spcPts val="468"/>
              </a:spcAft>
              <a:buNone/>
              <a:defRPr sz="1600"/>
            </a:lvl3pPr>
            <a:lvl4pPr marL="721446" indent="0">
              <a:spcAft>
                <a:spcPts val="468"/>
              </a:spcAft>
              <a:buNone/>
              <a:defRPr sz="1600"/>
            </a:lvl4pPr>
            <a:lvl5pPr marL="961931" indent="0">
              <a:spcAft>
                <a:spcPts val="468"/>
              </a:spcAft>
              <a:buNone/>
              <a:defRPr sz="1600"/>
            </a:lvl5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5. Juni 2023</a:t>
            </a:r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44680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AFA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783486" y="409325"/>
            <a:ext cx="7365057" cy="91701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7378" y="1734397"/>
            <a:ext cx="9820077" cy="469216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27373" y="6835149"/>
            <a:ext cx="982008" cy="408015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>
              <a:defRPr sz="11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r>
              <a:rPr lang="de-DE" smtClean="0"/>
              <a:t>5.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373449" y="6835193"/>
            <a:ext cx="5728378" cy="408015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>
              <a:defRPr sz="11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493873" y="6835149"/>
            <a:ext cx="654671" cy="408015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>
              <a:defRPr sz="11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  <p:grpSp>
        <p:nvGrpSpPr>
          <p:cNvPr id="7" name="Gruppieren 29"/>
          <p:cNvGrpSpPr>
            <a:grpSpLocks noChangeAspect="1"/>
          </p:cNvGrpSpPr>
          <p:nvPr/>
        </p:nvGrpSpPr>
        <p:grpSpPr>
          <a:xfrm>
            <a:off x="327374" y="408302"/>
            <a:ext cx="1916870" cy="918033"/>
            <a:chOff x="7081838" y="144463"/>
            <a:chExt cx="1871662" cy="719137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81838" y="144463"/>
              <a:ext cx="1871662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" name="Freeform 5"/>
            <p:cNvSpPr>
              <a:spLocks/>
            </p:cNvSpPr>
            <p:nvPr userDrawn="1"/>
          </p:nvSpPr>
          <p:spPr bwMode="auto">
            <a:xfrm>
              <a:off x="8216900" y="144463"/>
              <a:ext cx="455612" cy="392112"/>
            </a:xfrm>
            <a:custGeom>
              <a:avLst/>
              <a:gdLst>
                <a:gd name="T0" fmla="*/ 944 w 1277"/>
                <a:gd name="T1" fmla="*/ 552 h 1104"/>
                <a:gd name="T2" fmla="*/ 1277 w 1277"/>
                <a:gd name="T3" fmla="*/ 0 h 1104"/>
                <a:gd name="T4" fmla="*/ 0 w 1277"/>
                <a:gd name="T5" fmla="*/ 0 h 1104"/>
                <a:gd name="T6" fmla="*/ 0 w 1277"/>
                <a:gd name="T7" fmla="*/ 1104 h 1104"/>
                <a:gd name="T8" fmla="*/ 944 w 1277"/>
                <a:gd name="T9" fmla="*/ 55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1104">
                  <a:moveTo>
                    <a:pt x="944" y="552"/>
                  </a:moveTo>
                  <a:cubicBezTo>
                    <a:pt x="1110" y="357"/>
                    <a:pt x="1203" y="197"/>
                    <a:pt x="1277" y="0"/>
                  </a:cubicBezTo>
                  <a:lnTo>
                    <a:pt x="0" y="0"/>
                  </a:lnTo>
                  <a:lnTo>
                    <a:pt x="0" y="1104"/>
                  </a:lnTo>
                  <a:cubicBezTo>
                    <a:pt x="253" y="1070"/>
                    <a:pt x="607" y="949"/>
                    <a:pt x="944" y="552"/>
                  </a:cubicBezTo>
                  <a:close/>
                </a:path>
              </a:pathLst>
            </a:custGeom>
            <a:solidFill>
              <a:srgbClr val="0752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Rectangle 6"/>
            <p:cNvSpPr>
              <a:spLocks noChangeArrowheads="1"/>
            </p:cNvSpPr>
            <p:nvPr userDrawn="1"/>
          </p:nvSpPr>
          <p:spPr bwMode="auto">
            <a:xfrm>
              <a:off x="8216900" y="654050"/>
              <a:ext cx="714375" cy="200025"/>
            </a:xfrm>
            <a:prstGeom prst="rect">
              <a:avLst/>
            </a:prstGeom>
            <a:solidFill>
              <a:srgbClr val="EAB9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8216900" y="144463"/>
              <a:ext cx="714375" cy="477837"/>
            </a:xfrm>
            <a:custGeom>
              <a:avLst/>
              <a:gdLst>
                <a:gd name="T0" fmla="*/ 2000 w 2000"/>
                <a:gd name="T1" fmla="*/ 0 h 1349"/>
                <a:gd name="T2" fmla="*/ 1361 w 2000"/>
                <a:gd name="T3" fmla="*/ 0 h 1349"/>
                <a:gd name="T4" fmla="*/ 992 w 2000"/>
                <a:gd name="T5" fmla="*/ 627 h 1349"/>
                <a:gd name="T6" fmla="*/ 0 w 2000"/>
                <a:gd name="T7" fmla="*/ 1193 h 1349"/>
                <a:gd name="T8" fmla="*/ 0 w 2000"/>
                <a:gd name="T9" fmla="*/ 1349 h 1349"/>
                <a:gd name="T10" fmla="*/ 2000 w 2000"/>
                <a:gd name="T11" fmla="*/ 1349 h 1349"/>
                <a:gd name="T12" fmla="*/ 2000 w 2000"/>
                <a:gd name="T13" fmla="*/ 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0" h="1349">
                  <a:moveTo>
                    <a:pt x="2000" y="0"/>
                  </a:moveTo>
                  <a:lnTo>
                    <a:pt x="1361" y="0"/>
                  </a:lnTo>
                  <a:cubicBezTo>
                    <a:pt x="1285" y="208"/>
                    <a:pt x="1168" y="419"/>
                    <a:pt x="992" y="627"/>
                  </a:cubicBezTo>
                  <a:cubicBezTo>
                    <a:pt x="644" y="1036"/>
                    <a:pt x="259" y="1159"/>
                    <a:pt x="0" y="1193"/>
                  </a:cubicBezTo>
                  <a:lnTo>
                    <a:pt x="0" y="1349"/>
                  </a:lnTo>
                  <a:lnTo>
                    <a:pt x="2000" y="1349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8250238" y="690563"/>
              <a:ext cx="95250" cy="131762"/>
            </a:xfrm>
            <a:custGeom>
              <a:avLst/>
              <a:gdLst>
                <a:gd name="T0" fmla="*/ 134 w 264"/>
                <a:gd name="T1" fmla="*/ 318 h 371"/>
                <a:gd name="T2" fmla="*/ 198 w 264"/>
                <a:gd name="T3" fmla="*/ 265 h 371"/>
                <a:gd name="T4" fmla="*/ 132 w 264"/>
                <a:gd name="T5" fmla="*/ 203 h 371"/>
                <a:gd name="T6" fmla="*/ 65 w 264"/>
                <a:gd name="T7" fmla="*/ 203 h 371"/>
                <a:gd name="T8" fmla="*/ 65 w 264"/>
                <a:gd name="T9" fmla="*/ 318 h 371"/>
                <a:gd name="T10" fmla="*/ 134 w 264"/>
                <a:gd name="T11" fmla="*/ 318 h 371"/>
                <a:gd name="T12" fmla="*/ 65 w 264"/>
                <a:gd name="T13" fmla="*/ 53 h 371"/>
                <a:gd name="T14" fmla="*/ 65 w 264"/>
                <a:gd name="T15" fmla="*/ 155 h 371"/>
                <a:gd name="T16" fmla="*/ 131 w 264"/>
                <a:gd name="T17" fmla="*/ 155 h 371"/>
                <a:gd name="T18" fmla="*/ 190 w 264"/>
                <a:gd name="T19" fmla="*/ 103 h 371"/>
                <a:gd name="T20" fmla="*/ 126 w 264"/>
                <a:gd name="T21" fmla="*/ 53 h 371"/>
                <a:gd name="T22" fmla="*/ 65 w 264"/>
                <a:gd name="T23" fmla="*/ 53 h 371"/>
                <a:gd name="T24" fmla="*/ 191 w 264"/>
                <a:gd name="T25" fmla="*/ 180 h 371"/>
                <a:gd name="T26" fmla="*/ 264 w 264"/>
                <a:gd name="T27" fmla="*/ 277 h 371"/>
                <a:gd name="T28" fmla="*/ 145 w 264"/>
                <a:gd name="T29" fmla="*/ 371 h 371"/>
                <a:gd name="T30" fmla="*/ 0 w 264"/>
                <a:gd name="T31" fmla="*/ 367 h 371"/>
                <a:gd name="T32" fmla="*/ 0 w 264"/>
                <a:gd name="T33" fmla="*/ 4 h 371"/>
                <a:gd name="T34" fmla="*/ 129 w 264"/>
                <a:gd name="T35" fmla="*/ 0 h 371"/>
                <a:gd name="T36" fmla="*/ 253 w 264"/>
                <a:gd name="T37" fmla="*/ 95 h 371"/>
                <a:gd name="T38" fmla="*/ 191 w 264"/>
                <a:gd name="T39" fmla="*/ 178 h 371"/>
                <a:gd name="T40" fmla="*/ 191 w 264"/>
                <a:gd name="T41" fmla="*/ 18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371">
                  <a:moveTo>
                    <a:pt x="134" y="318"/>
                  </a:moveTo>
                  <a:cubicBezTo>
                    <a:pt x="183" y="318"/>
                    <a:pt x="198" y="308"/>
                    <a:pt x="198" y="265"/>
                  </a:cubicBezTo>
                  <a:cubicBezTo>
                    <a:pt x="198" y="216"/>
                    <a:pt x="182" y="204"/>
                    <a:pt x="132" y="203"/>
                  </a:cubicBezTo>
                  <a:lnTo>
                    <a:pt x="65" y="203"/>
                  </a:lnTo>
                  <a:lnTo>
                    <a:pt x="65" y="318"/>
                  </a:lnTo>
                  <a:lnTo>
                    <a:pt x="134" y="318"/>
                  </a:lnTo>
                  <a:close/>
                  <a:moveTo>
                    <a:pt x="65" y="53"/>
                  </a:moveTo>
                  <a:lnTo>
                    <a:pt x="65" y="155"/>
                  </a:lnTo>
                  <a:lnTo>
                    <a:pt x="131" y="155"/>
                  </a:lnTo>
                  <a:cubicBezTo>
                    <a:pt x="175" y="155"/>
                    <a:pt x="190" y="145"/>
                    <a:pt x="190" y="103"/>
                  </a:cubicBezTo>
                  <a:cubicBezTo>
                    <a:pt x="190" y="63"/>
                    <a:pt x="174" y="53"/>
                    <a:pt x="126" y="53"/>
                  </a:cubicBezTo>
                  <a:lnTo>
                    <a:pt x="65" y="53"/>
                  </a:lnTo>
                  <a:close/>
                  <a:moveTo>
                    <a:pt x="191" y="180"/>
                  </a:moveTo>
                  <a:cubicBezTo>
                    <a:pt x="245" y="185"/>
                    <a:pt x="264" y="219"/>
                    <a:pt x="264" y="277"/>
                  </a:cubicBezTo>
                  <a:cubicBezTo>
                    <a:pt x="264" y="351"/>
                    <a:pt x="230" y="371"/>
                    <a:pt x="145" y="371"/>
                  </a:cubicBezTo>
                  <a:cubicBezTo>
                    <a:pt x="79" y="371"/>
                    <a:pt x="44" y="371"/>
                    <a:pt x="0" y="367"/>
                  </a:cubicBezTo>
                  <a:lnTo>
                    <a:pt x="0" y="4"/>
                  </a:lnTo>
                  <a:cubicBezTo>
                    <a:pt x="39" y="1"/>
                    <a:pt x="71" y="0"/>
                    <a:pt x="129" y="0"/>
                  </a:cubicBezTo>
                  <a:cubicBezTo>
                    <a:pt x="220" y="0"/>
                    <a:pt x="253" y="20"/>
                    <a:pt x="253" y="95"/>
                  </a:cubicBezTo>
                  <a:cubicBezTo>
                    <a:pt x="253" y="147"/>
                    <a:pt x="235" y="174"/>
                    <a:pt x="191" y="178"/>
                  </a:cubicBezTo>
                  <a:lnTo>
                    <a:pt x="191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9"/>
            <p:cNvSpPr>
              <a:spLocks noEditPoints="1"/>
            </p:cNvSpPr>
            <p:nvPr userDrawn="1"/>
          </p:nvSpPr>
          <p:spPr bwMode="auto">
            <a:xfrm>
              <a:off x="8364538" y="688975"/>
              <a:ext cx="106362" cy="133350"/>
            </a:xfrm>
            <a:custGeom>
              <a:avLst/>
              <a:gdLst>
                <a:gd name="T0" fmla="*/ 69 w 299"/>
                <a:gd name="T1" fmla="*/ 188 h 376"/>
                <a:gd name="T2" fmla="*/ 149 w 299"/>
                <a:gd name="T3" fmla="*/ 320 h 376"/>
                <a:gd name="T4" fmla="*/ 230 w 299"/>
                <a:gd name="T5" fmla="*/ 188 h 376"/>
                <a:gd name="T6" fmla="*/ 149 w 299"/>
                <a:gd name="T7" fmla="*/ 56 h 376"/>
                <a:gd name="T8" fmla="*/ 69 w 299"/>
                <a:gd name="T9" fmla="*/ 188 h 376"/>
                <a:gd name="T10" fmla="*/ 299 w 299"/>
                <a:gd name="T11" fmla="*/ 188 h 376"/>
                <a:gd name="T12" fmla="*/ 149 w 299"/>
                <a:gd name="T13" fmla="*/ 376 h 376"/>
                <a:gd name="T14" fmla="*/ 0 w 299"/>
                <a:gd name="T15" fmla="*/ 188 h 376"/>
                <a:gd name="T16" fmla="*/ 149 w 299"/>
                <a:gd name="T17" fmla="*/ 0 h 376"/>
                <a:gd name="T18" fmla="*/ 299 w 299"/>
                <a:gd name="T19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76">
                  <a:moveTo>
                    <a:pt x="69" y="188"/>
                  </a:moveTo>
                  <a:cubicBezTo>
                    <a:pt x="69" y="289"/>
                    <a:pt x="88" y="320"/>
                    <a:pt x="149" y="320"/>
                  </a:cubicBezTo>
                  <a:cubicBezTo>
                    <a:pt x="211" y="320"/>
                    <a:pt x="230" y="289"/>
                    <a:pt x="230" y="188"/>
                  </a:cubicBezTo>
                  <a:cubicBezTo>
                    <a:pt x="230" y="87"/>
                    <a:pt x="211" y="56"/>
                    <a:pt x="149" y="56"/>
                  </a:cubicBezTo>
                  <a:cubicBezTo>
                    <a:pt x="88" y="56"/>
                    <a:pt x="69" y="87"/>
                    <a:pt x="69" y="188"/>
                  </a:cubicBezTo>
                  <a:close/>
                  <a:moveTo>
                    <a:pt x="299" y="188"/>
                  </a:moveTo>
                  <a:cubicBezTo>
                    <a:pt x="299" y="332"/>
                    <a:pt x="260" y="376"/>
                    <a:pt x="149" y="376"/>
                  </a:cubicBezTo>
                  <a:cubicBezTo>
                    <a:pt x="39" y="376"/>
                    <a:pt x="0" y="332"/>
                    <a:pt x="0" y="188"/>
                  </a:cubicBezTo>
                  <a:cubicBezTo>
                    <a:pt x="0" y="44"/>
                    <a:pt x="39" y="0"/>
                    <a:pt x="149" y="0"/>
                  </a:cubicBezTo>
                  <a:cubicBezTo>
                    <a:pt x="260" y="0"/>
                    <a:pt x="299" y="44"/>
                    <a:pt x="299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849630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2 w 295"/>
                <a:gd name="T7" fmla="*/ 343 h 363"/>
                <a:gd name="T8" fmla="*/ 90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4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7" y="363"/>
                    <a:pt x="271" y="363"/>
                  </a:cubicBezTo>
                  <a:lnTo>
                    <a:pt x="219" y="363"/>
                  </a:lnTo>
                  <a:cubicBezTo>
                    <a:pt x="205" y="363"/>
                    <a:pt x="197" y="357"/>
                    <a:pt x="192" y="343"/>
                  </a:cubicBezTo>
                  <a:lnTo>
                    <a:pt x="90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4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862965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1 w 295"/>
                <a:gd name="T7" fmla="*/ 343 h 363"/>
                <a:gd name="T8" fmla="*/ 89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3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6" y="363"/>
                    <a:pt x="271" y="363"/>
                  </a:cubicBezTo>
                  <a:lnTo>
                    <a:pt x="219" y="363"/>
                  </a:lnTo>
                  <a:cubicBezTo>
                    <a:pt x="204" y="363"/>
                    <a:pt x="197" y="357"/>
                    <a:pt x="191" y="343"/>
                  </a:cubicBezTo>
                  <a:lnTo>
                    <a:pt x="89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3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7081838" y="695058"/>
              <a:ext cx="95250" cy="130175"/>
            </a:xfrm>
            <a:custGeom>
              <a:avLst/>
              <a:gdLst>
                <a:gd name="T0" fmla="*/ 267 w 267"/>
                <a:gd name="T1" fmla="*/ 223 h 370"/>
                <a:gd name="T2" fmla="*/ 136 w 267"/>
                <a:gd name="T3" fmla="*/ 370 h 370"/>
                <a:gd name="T4" fmla="*/ 0 w 267"/>
                <a:gd name="T5" fmla="*/ 223 h 370"/>
                <a:gd name="T6" fmla="*/ 0 w 267"/>
                <a:gd name="T7" fmla="*/ 0 h 370"/>
                <a:gd name="T8" fmla="*/ 53 w 267"/>
                <a:gd name="T9" fmla="*/ 0 h 370"/>
                <a:gd name="T10" fmla="*/ 53 w 267"/>
                <a:gd name="T11" fmla="*/ 223 h 370"/>
                <a:gd name="T12" fmla="*/ 134 w 267"/>
                <a:gd name="T13" fmla="*/ 323 h 370"/>
                <a:gd name="T14" fmla="*/ 215 w 267"/>
                <a:gd name="T15" fmla="*/ 223 h 370"/>
                <a:gd name="T16" fmla="*/ 215 w 267"/>
                <a:gd name="T17" fmla="*/ 0 h 370"/>
                <a:gd name="T18" fmla="*/ 267 w 267"/>
                <a:gd name="T19" fmla="*/ 0 h 370"/>
                <a:gd name="T20" fmla="*/ 267 w 267"/>
                <a:gd name="T21" fmla="*/ 2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70">
                  <a:moveTo>
                    <a:pt x="267" y="223"/>
                  </a:moveTo>
                  <a:cubicBezTo>
                    <a:pt x="267" y="330"/>
                    <a:pt x="232" y="370"/>
                    <a:pt x="136" y="370"/>
                  </a:cubicBezTo>
                  <a:cubicBezTo>
                    <a:pt x="36" y="370"/>
                    <a:pt x="0" y="330"/>
                    <a:pt x="0" y="223"/>
                  </a:cubicBezTo>
                  <a:lnTo>
                    <a:pt x="0" y="0"/>
                  </a:lnTo>
                  <a:lnTo>
                    <a:pt x="53" y="0"/>
                  </a:lnTo>
                  <a:lnTo>
                    <a:pt x="53" y="223"/>
                  </a:lnTo>
                  <a:cubicBezTo>
                    <a:pt x="53" y="298"/>
                    <a:pt x="73" y="323"/>
                    <a:pt x="134" y="323"/>
                  </a:cubicBezTo>
                  <a:cubicBezTo>
                    <a:pt x="193" y="323"/>
                    <a:pt x="215" y="298"/>
                    <a:pt x="215" y="223"/>
                  </a:cubicBezTo>
                  <a:lnTo>
                    <a:pt x="215" y="0"/>
                  </a:lnTo>
                  <a:lnTo>
                    <a:pt x="267" y="0"/>
                  </a:lnTo>
                  <a:lnTo>
                    <a:pt x="267" y="22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7207250" y="695058"/>
              <a:ext cx="101600" cy="128587"/>
            </a:xfrm>
            <a:custGeom>
              <a:avLst/>
              <a:gdLst>
                <a:gd name="T0" fmla="*/ 284 w 284"/>
                <a:gd name="T1" fmla="*/ 343 h 363"/>
                <a:gd name="T2" fmla="*/ 265 w 284"/>
                <a:gd name="T3" fmla="*/ 363 h 363"/>
                <a:gd name="T4" fmla="*/ 215 w 284"/>
                <a:gd name="T5" fmla="*/ 363 h 363"/>
                <a:gd name="T6" fmla="*/ 192 w 284"/>
                <a:gd name="T7" fmla="*/ 347 h 363"/>
                <a:gd name="T8" fmla="*/ 79 w 284"/>
                <a:gd name="T9" fmla="*/ 100 h 363"/>
                <a:gd name="T10" fmla="*/ 57 w 284"/>
                <a:gd name="T11" fmla="*/ 49 h 363"/>
                <a:gd name="T12" fmla="*/ 50 w 284"/>
                <a:gd name="T13" fmla="*/ 49 h 363"/>
                <a:gd name="T14" fmla="*/ 53 w 284"/>
                <a:gd name="T15" fmla="*/ 100 h 363"/>
                <a:gd name="T16" fmla="*/ 53 w 284"/>
                <a:gd name="T17" fmla="*/ 363 h 363"/>
                <a:gd name="T18" fmla="*/ 0 w 284"/>
                <a:gd name="T19" fmla="*/ 363 h 363"/>
                <a:gd name="T20" fmla="*/ 0 w 284"/>
                <a:gd name="T21" fmla="*/ 21 h 363"/>
                <a:gd name="T22" fmla="*/ 20 w 284"/>
                <a:gd name="T23" fmla="*/ 0 h 363"/>
                <a:gd name="T24" fmla="*/ 68 w 284"/>
                <a:gd name="T25" fmla="*/ 0 h 363"/>
                <a:gd name="T26" fmla="*/ 92 w 284"/>
                <a:gd name="T27" fmla="*/ 17 h 363"/>
                <a:gd name="T28" fmla="*/ 202 w 284"/>
                <a:gd name="T29" fmla="*/ 257 h 363"/>
                <a:gd name="T30" fmla="*/ 227 w 284"/>
                <a:gd name="T31" fmla="*/ 312 h 363"/>
                <a:gd name="T32" fmla="*/ 235 w 284"/>
                <a:gd name="T33" fmla="*/ 312 h 363"/>
                <a:gd name="T34" fmla="*/ 232 w 284"/>
                <a:gd name="T35" fmla="*/ 255 h 363"/>
                <a:gd name="T36" fmla="*/ 232 w 284"/>
                <a:gd name="T37" fmla="*/ 0 h 363"/>
                <a:gd name="T38" fmla="*/ 284 w 284"/>
                <a:gd name="T39" fmla="*/ 0 h 363"/>
                <a:gd name="T40" fmla="*/ 284 w 284"/>
                <a:gd name="T41" fmla="*/ 34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363">
                  <a:moveTo>
                    <a:pt x="284" y="343"/>
                  </a:moveTo>
                  <a:cubicBezTo>
                    <a:pt x="284" y="356"/>
                    <a:pt x="277" y="363"/>
                    <a:pt x="265" y="363"/>
                  </a:cubicBezTo>
                  <a:lnTo>
                    <a:pt x="215" y="363"/>
                  </a:lnTo>
                  <a:cubicBezTo>
                    <a:pt x="203" y="363"/>
                    <a:pt x="197" y="358"/>
                    <a:pt x="192" y="347"/>
                  </a:cubicBezTo>
                  <a:lnTo>
                    <a:pt x="79" y="100"/>
                  </a:lnTo>
                  <a:cubicBezTo>
                    <a:pt x="73" y="86"/>
                    <a:pt x="62" y="64"/>
                    <a:pt x="57" y="49"/>
                  </a:cubicBezTo>
                  <a:lnTo>
                    <a:pt x="50" y="49"/>
                  </a:lnTo>
                  <a:cubicBezTo>
                    <a:pt x="52" y="66"/>
                    <a:pt x="53" y="83"/>
                    <a:pt x="53" y="100"/>
                  </a:cubicBezTo>
                  <a:lnTo>
                    <a:pt x="53" y="363"/>
                  </a:lnTo>
                  <a:lnTo>
                    <a:pt x="0" y="363"/>
                  </a:lnTo>
                  <a:lnTo>
                    <a:pt x="0" y="21"/>
                  </a:lnTo>
                  <a:cubicBezTo>
                    <a:pt x="0" y="7"/>
                    <a:pt x="7" y="0"/>
                    <a:pt x="20" y="0"/>
                  </a:cubicBezTo>
                  <a:lnTo>
                    <a:pt x="68" y="0"/>
                  </a:lnTo>
                  <a:cubicBezTo>
                    <a:pt x="80" y="0"/>
                    <a:pt x="86" y="6"/>
                    <a:pt x="92" y="17"/>
                  </a:cubicBezTo>
                  <a:lnTo>
                    <a:pt x="202" y="257"/>
                  </a:lnTo>
                  <a:cubicBezTo>
                    <a:pt x="208" y="272"/>
                    <a:pt x="219" y="293"/>
                    <a:pt x="227" y="312"/>
                  </a:cubicBezTo>
                  <a:lnTo>
                    <a:pt x="235" y="312"/>
                  </a:lnTo>
                  <a:cubicBezTo>
                    <a:pt x="233" y="293"/>
                    <a:pt x="232" y="274"/>
                    <a:pt x="232" y="255"/>
                  </a:cubicBezTo>
                  <a:lnTo>
                    <a:pt x="232" y="0"/>
                  </a:lnTo>
                  <a:lnTo>
                    <a:pt x="284" y="0"/>
                  </a:lnTo>
                  <a:lnTo>
                    <a:pt x="284" y="34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1" name="Rectangle 14"/>
            <p:cNvSpPr>
              <a:spLocks noChangeArrowheads="1"/>
            </p:cNvSpPr>
            <p:nvPr userDrawn="1"/>
          </p:nvSpPr>
          <p:spPr bwMode="auto">
            <a:xfrm>
              <a:off x="7340600" y="695058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7378701" y="695058"/>
              <a:ext cx="109537" cy="128587"/>
            </a:xfrm>
            <a:custGeom>
              <a:avLst/>
              <a:gdLst>
                <a:gd name="T0" fmla="*/ 199 w 306"/>
                <a:gd name="T1" fmla="*/ 348 h 363"/>
                <a:gd name="T2" fmla="*/ 179 w 306"/>
                <a:gd name="T3" fmla="*/ 363 h 363"/>
                <a:gd name="T4" fmla="*/ 128 w 306"/>
                <a:gd name="T5" fmla="*/ 363 h 363"/>
                <a:gd name="T6" fmla="*/ 108 w 306"/>
                <a:gd name="T7" fmla="*/ 348 h 363"/>
                <a:gd name="T8" fmla="*/ 0 w 306"/>
                <a:gd name="T9" fmla="*/ 0 h 363"/>
                <a:gd name="T10" fmla="*/ 55 w 306"/>
                <a:gd name="T11" fmla="*/ 0 h 363"/>
                <a:gd name="T12" fmla="*/ 137 w 306"/>
                <a:gd name="T13" fmla="*/ 283 h 363"/>
                <a:gd name="T14" fmla="*/ 147 w 306"/>
                <a:gd name="T15" fmla="*/ 323 h 363"/>
                <a:gd name="T16" fmla="*/ 161 w 306"/>
                <a:gd name="T17" fmla="*/ 323 h 363"/>
                <a:gd name="T18" fmla="*/ 171 w 306"/>
                <a:gd name="T19" fmla="*/ 283 h 363"/>
                <a:gd name="T20" fmla="*/ 252 w 306"/>
                <a:gd name="T21" fmla="*/ 0 h 363"/>
                <a:gd name="T22" fmla="*/ 306 w 306"/>
                <a:gd name="T23" fmla="*/ 0 h 363"/>
                <a:gd name="T24" fmla="*/ 199 w 306"/>
                <a:gd name="T25" fmla="*/ 34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63">
                  <a:moveTo>
                    <a:pt x="199" y="348"/>
                  </a:moveTo>
                  <a:cubicBezTo>
                    <a:pt x="197" y="357"/>
                    <a:pt x="189" y="363"/>
                    <a:pt x="179" y="363"/>
                  </a:cubicBezTo>
                  <a:lnTo>
                    <a:pt x="128" y="363"/>
                  </a:lnTo>
                  <a:cubicBezTo>
                    <a:pt x="118" y="363"/>
                    <a:pt x="110" y="357"/>
                    <a:pt x="108" y="348"/>
                  </a:cubicBezTo>
                  <a:lnTo>
                    <a:pt x="0" y="0"/>
                  </a:lnTo>
                  <a:lnTo>
                    <a:pt x="55" y="0"/>
                  </a:lnTo>
                  <a:lnTo>
                    <a:pt x="137" y="283"/>
                  </a:lnTo>
                  <a:cubicBezTo>
                    <a:pt x="140" y="296"/>
                    <a:pt x="143" y="310"/>
                    <a:pt x="147" y="323"/>
                  </a:cubicBezTo>
                  <a:lnTo>
                    <a:pt x="161" y="323"/>
                  </a:lnTo>
                  <a:cubicBezTo>
                    <a:pt x="163" y="310"/>
                    <a:pt x="167" y="296"/>
                    <a:pt x="171" y="283"/>
                  </a:cubicBezTo>
                  <a:lnTo>
                    <a:pt x="252" y="0"/>
                  </a:lnTo>
                  <a:lnTo>
                    <a:pt x="306" y="0"/>
                  </a:lnTo>
                  <a:lnTo>
                    <a:pt x="199" y="348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7505700" y="695058"/>
              <a:ext cx="80962" cy="128587"/>
            </a:xfrm>
            <a:custGeom>
              <a:avLst/>
              <a:gdLst>
                <a:gd name="T0" fmla="*/ 228 w 228"/>
                <a:gd name="T1" fmla="*/ 361 h 365"/>
                <a:gd name="T2" fmla="*/ 73 w 228"/>
                <a:gd name="T3" fmla="*/ 365 h 365"/>
                <a:gd name="T4" fmla="*/ 0 w 228"/>
                <a:gd name="T5" fmla="*/ 300 h 365"/>
                <a:gd name="T6" fmla="*/ 0 w 228"/>
                <a:gd name="T7" fmla="*/ 65 h 365"/>
                <a:gd name="T8" fmla="*/ 73 w 228"/>
                <a:gd name="T9" fmla="*/ 0 h 365"/>
                <a:gd name="T10" fmla="*/ 228 w 228"/>
                <a:gd name="T11" fmla="*/ 4 h 365"/>
                <a:gd name="T12" fmla="*/ 226 w 228"/>
                <a:gd name="T13" fmla="*/ 45 h 365"/>
                <a:gd name="T14" fmla="*/ 82 w 228"/>
                <a:gd name="T15" fmla="*/ 45 h 365"/>
                <a:gd name="T16" fmla="*/ 53 w 228"/>
                <a:gd name="T17" fmla="*/ 79 h 365"/>
                <a:gd name="T18" fmla="*/ 53 w 228"/>
                <a:gd name="T19" fmla="*/ 152 h 365"/>
                <a:gd name="T20" fmla="*/ 206 w 228"/>
                <a:gd name="T21" fmla="*/ 152 h 365"/>
                <a:gd name="T22" fmla="*/ 206 w 228"/>
                <a:gd name="T23" fmla="*/ 194 h 365"/>
                <a:gd name="T24" fmla="*/ 53 w 228"/>
                <a:gd name="T25" fmla="*/ 194 h 365"/>
                <a:gd name="T26" fmla="*/ 53 w 228"/>
                <a:gd name="T27" fmla="*/ 287 h 365"/>
                <a:gd name="T28" fmla="*/ 82 w 228"/>
                <a:gd name="T29" fmla="*/ 321 h 365"/>
                <a:gd name="T30" fmla="*/ 226 w 228"/>
                <a:gd name="T31" fmla="*/ 321 h 365"/>
                <a:gd name="T32" fmla="*/ 228 w 228"/>
                <a:gd name="T33" fmla="*/ 36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365">
                  <a:moveTo>
                    <a:pt x="228" y="361"/>
                  </a:moveTo>
                  <a:cubicBezTo>
                    <a:pt x="180" y="365"/>
                    <a:pt x="125" y="365"/>
                    <a:pt x="73" y="365"/>
                  </a:cubicBezTo>
                  <a:cubicBezTo>
                    <a:pt x="27" y="365"/>
                    <a:pt x="0" y="340"/>
                    <a:pt x="0" y="300"/>
                  </a:cubicBezTo>
                  <a:lnTo>
                    <a:pt x="0" y="65"/>
                  </a:lnTo>
                  <a:cubicBezTo>
                    <a:pt x="0" y="25"/>
                    <a:pt x="28" y="0"/>
                    <a:pt x="73" y="0"/>
                  </a:cubicBezTo>
                  <a:cubicBezTo>
                    <a:pt x="125" y="0"/>
                    <a:pt x="180" y="0"/>
                    <a:pt x="228" y="4"/>
                  </a:cubicBezTo>
                  <a:lnTo>
                    <a:pt x="226" y="45"/>
                  </a:lnTo>
                  <a:lnTo>
                    <a:pt x="82" y="45"/>
                  </a:lnTo>
                  <a:cubicBezTo>
                    <a:pt x="61" y="45"/>
                    <a:pt x="53" y="54"/>
                    <a:pt x="53" y="79"/>
                  </a:cubicBezTo>
                  <a:lnTo>
                    <a:pt x="53" y="152"/>
                  </a:lnTo>
                  <a:lnTo>
                    <a:pt x="206" y="152"/>
                  </a:lnTo>
                  <a:lnTo>
                    <a:pt x="206" y="194"/>
                  </a:lnTo>
                  <a:lnTo>
                    <a:pt x="53" y="194"/>
                  </a:lnTo>
                  <a:lnTo>
                    <a:pt x="53" y="287"/>
                  </a:lnTo>
                  <a:cubicBezTo>
                    <a:pt x="53" y="312"/>
                    <a:pt x="61" y="321"/>
                    <a:pt x="82" y="321"/>
                  </a:cubicBezTo>
                  <a:lnTo>
                    <a:pt x="226" y="321"/>
                  </a:lnTo>
                  <a:lnTo>
                    <a:pt x="228" y="361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" name="Freeform 17"/>
            <p:cNvSpPr>
              <a:spLocks noEditPoints="1"/>
            </p:cNvSpPr>
            <p:nvPr userDrawn="1"/>
          </p:nvSpPr>
          <p:spPr bwMode="auto">
            <a:xfrm>
              <a:off x="7612063" y="693471"/>
              <a:ext cx="92075" cy="130175"/>
            </a:xfrm>
            <a:custGeom>
              <a:avLst/>
              <a:gdLst>
                <a:gd name="T0" fmla="*/ 126 w 260"/>
                <a:gd name="T1" fmla="*/ 173 h 367"/>
                <a:gd name="T2" fmla="*/ 194 w 260"/>
                <a:gd name="T3" fmla="*/ 108 h 367"/>
                <a:gd name="T4" fmla="*/ 126 w 260"/>
                <a:gd name="T5" fmla="*/ 45 h 367"/>
                <a:gd name="T6" fmla="*/ 52 w 260"/>
                <a:gd name="T7" fmla="*/ 45 h 367"/>
                <a:gd name="T8" fmla="*/ 52 w 260"/>
                <a:gd name="T9" fmla="*/ 173 h 367"/>
                <a:gd name="T10" fmla="*/ 126 w 260"/>
                <a:gd name="T11" fmla="*/ 173 h 367"/>
                <a:gd name="T12" fmla="*/ 204 w 260"/>
                <a:gd name="T13" fmla="*/ 367 h 367"/>
                <a:gd name="T14" fmla="*/ 173 w 260"/>
                <a:gd name="T15" fmla="*/ 254 h 367"/>
                <a:gd name="T16" fmla="*/ 127 w 260"/>
                <a:gd name="T17" fmla="*/ 218 h 367"/>
                <a:gd name="T18" fmla="*/ 52 w 260"/>
                <a:gd name="T19" fmla="*/ 217 h 367"/>
                <a:gd name="T20" fmla="*/ 52 w 260"/>
                <a:gd name="T21" fmla="*/ 367 h 367"/>
                <a:gd name="T22" fmla="*/ 0 w 260"/>
                <a:gd name="T23" fmla="*/ 367 h 367"/>
                <a:gd name="T24" fmla="*/ 0 w 260"/>
                <a:gd name="T25" fmla="*/ 4 h 367"/>
                <a:gd name="T26" fmla="*/ 127 w 260"/>
                <a:gd name="T27" fmla="*/ 0 h 367"/>
                <a:gd name="T28" fmla="*/ 247 w 260"/>
                <a:gd name="T29" fmla="*/ 105 h 367"/>
                <a:gd name="T30" fmla="*/ 180 w 260"/>
                <a:gd name="T31" fmla="*/ 197 h 367"/>
                <a:gd name="T32" fmla="*/ 180 w 260"/>
                <a:gd name="T33" fmla="*/ 200 h 367"/>
                <a:gd name="T34" fmla="*/ 226 w 260"/>
                <a:gd name="T35" fmla="*/ 252 h 367"/>
                <a:gd name="T36" fmla="*/ 260 w 260"/>
                <a:gd name="T37" fmla="*/ 367 h 367"/>
                <a:gd name="T38" fmla="*/ 204 w 260"/>
                <a:gd name="T3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367">
                  <a:moveTo>
                    <a:pt x="126" y="173"/>
                  </a:moveTo>
                  <a:cubicBezTo>
                    <a:pt x="177" y="172"/>
                    <a:pt x="194" y="158"/>
                    <a:pt x="194" y="108"/>
                  </a:cubicBezTo>
                  <a:cubicBezTo>
                    <a:pt x="194" y="58"/>
                    <a:pt x="177" y="45"/>
                    <a:pt x="126" y="45"/>
                  </a:cubicBezTo>
                  <a:cubicBezTo>
                    <a:pt x="98" y="45"/>
                    <a:pt x="72" y="45"/>
                    <a:pt x="52" y="45"/>
                  </a:cubicBezTo>
                  <a:lnTo>
                    <a:pt x="52" y="173"/>
                  </a:lnTo>
                  <a:lnTo>
                    <a:pt x="126" y="173"/>
                  </a:lnTo>
                  <a:close/>
                  <a:moveTo>
                    <a:pt x="204" y="367"/>
                  </a:moveTo>
                  <a:lnTo>
                    <a:pt x="173" y="254"/>
                  </a:lnTo>
                  <a:cubicBezTo>
                    <a:pt x="164" y="228"/>
                    <a:pt x="150" y="218"/>
                    <a:pt x="127" y="218"/>
                  </a:cubicBezTo>
                  <a:lnTo>
                    <a:pt x="52" y="217"/>
                  </a:lnTo>
                  <a:lnTo>
                    <a:pt x="52" y="367"/>
                  </a:lnTo>
                  <a:lnTo>
                    <a:pt x="0" y="367"/>
                  </a:lnTo>
                  <a:lnTo>
                    <a:pt x="0" y="4"/>
                  </a:lnTo>
                  <a:cubicBezTo>
                    <a:pt x="40" y="0"/>
                    <a:pt x="68" y="0"/>
                    <a:pt x="127" y="0"/>
                  </a:cubicBezTo>
                  <a:cubicBezTo>
                    <a:pt x="212" y="0"/>
                    <a:pt x="247" y="23"/>
                    <a:pt x="247" y="105"/>
                  </a:cubicBezTo>
                  <a:cubicBezTo>
                    <a:pt x="247" y="162"/>
                    <a:pt x="229" y="191"/>
                    <a:pt x="180" y="197"/>
                  </a:cubicBezTo>
                  <a:lnTo>
                    <a:pt x="180" y="200"/>
                  </a:lnTo>
                  <a:cubicBezTo>
                    <a:pt x="198" y="205"/>
                    <a:pt x="218" y="221"/>
                    <a:pt x="226" y="252"/>
                  </a:cubicBezTo>
                  <a:lnTo>
                    <a:pt x="260" y="367"/>
                  </a:lnTo>
                  <a:lnTo>
                    <a:pt x="204" y="36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723188" y="691883"/>
              <a:ext cx="85725" cy="133350"/>
            </a:xfrm>
            <a:custGeom>
              <a:avLst/>
              <a:gdLst>
                <a:gd name="T0" fmla="*/ 229 w 243"/>
                <a:gd name="T1" fmla="*/ 11 h 375"/>
                <a:gd name="T2" fmla="*/ 226 w 243"/>
                <a:gd name="T3" fmla="*/ 49 h 375"/>
                <a:gd name="T4" fmla="*/ 122 w 243"/>
                <a:gd name="T5" fmla="*/ 47 h 375"/>
                <a:gd name="T6" fmla="*/ 53 w 243"/>
                <a:gd name="T7" fmla="*/ 97 h 375"/>
                <a:gd name="T8" fmla="*/ 97 w 243"/>
                <a:gd name="T9" fmla="*/ 152 h 375"/>
                <a:gd name="T10" fmla="*/ 169 w 243"/>
                <a:gd name="T11" fmla="*/ 172 h 375"/>
                <a:gd name="T12" fmla="*/ 243 w 243"/>
                <a:gd name="T13" fmla="*/ 276 h 375"/>
                <a:gd name="T14" fmla="*/ 119 w 243"/>
                <a:gd name="T15" fmla="*/ 375 h 375"/>
                <a:gd name="T16" fmla="*/ 5 w 243"/>
                <a:gd name="T17" fmla="*/ 365 h 375"/>
                <a:gd name="T18" fmla="*/ 9 w 243"/>
                <a:gd name="T19" fmla="*/ 326 h 375"/>
                <a:gd name="T20" fmla="*/ 120 w 243"/>
                <a:gd name="T21" fmla="*/ 329 h 375"/>
                <a:gd name="T22" fmla="*/ 189 w 243"/>
                <a:gd name="T23" fmla="*/ 275 h 375"/>
                <a:gd name="T24" fmla="*/ 146 w 243"/>
                <a:gd name="T25" fmla="*/ 219 h 375"/>
                <a:gd name="T26" fmla="*/ 72 w 243"/>
                <a:gd name="T27" fmla="*/ 199 h 375"/>
                <a:gd name="T28" fmla="*/ 0 w 243"/>
                <a:gd name="T29" fmla="*/ 96 h 375"/>
                <a:gd name="T30" fmla="*/ 120 w 243"/>
                <a:gd name="T31" fmla="*/ 0 h 375"/>
                <a:gd name="T32" fmla="*/ 229 w 243"/>
                <a:gd name="T33" fmla="*/ 1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375">
                  <a:moveTo>
                    <a:pt x="229" y="11"/>
                  </a:moveTo>
                  <a:lnTo>
                    <a:pt x="226" y="49"/>
                  </a:lnTo>
                  <a:cubicBezTo>
                    <a:pt x="195" y="48"/>
                    <a:pt x="156" y="47"/>
                    <a:pt x="122" y="47"/>
                  </a:cubicBezTo>
                  <a:cubicBezTo>
                    <a:pt x="72" y="47"/>
                    <a:pt x="53" y="49"/>
                    <a:pt x="53" y="97"/>
                  </a:cubicBezTo>
                  <a:cubicBezTo>
                    <a:pt x="53" y="135"/>
                    <a:pt x="67" y="145"/>
                    <a:pt x="97" y="152"/>
                  </a:cubicBezTo>
                  <a:lnTo>
                    <a:pt x="169" y="172"/>
                  </a:lnTo>
                  <a:cubicBezTo>
                    <a:pt x="225" y="188"/>
                    <a:pt x="243" y="221"/>
                    <a:pt x="243" y="276"/>
                  </a:cubicBezTo>
                  <a:cubicBezTo>
                    <a:pt x="243" y="359"/>
                    <a:pt x="206" y="375"/>
                    <a:pt x="119" y="375"/>
                  </a:cubicBezTo>
                  <a:cubicBezTo>
                    <a:pt x="96" y="375"/>
                    <a:pt x="56" y="374"/>
                    <a:pt x="5" y="365"/>
                  </a:cubicBezTo>
                  <a:lnTo>
                    <a:pt x="9" y="326"/>
                  </a:lnTo>
                  <a:cubicBezTo>
                    <a:pt x="75" y="328"/>
                    <a:pt x="93" y="329"/>
                    <a:pt x="120" y="329"/>
                  </a:cubicBezTo>
                  <a:cubicBezTo>
                    <a:pt x="173" y="328"/>
                    <a:pt x="189" y="320"/>
                    <a:pt x="189" y="275"/>
                  </a:cubicBezTo>
                  <a:cubicBezTo>
                    <a:pt x="189" y="236"/>
                    <a:pt x="175" y="227"/>
                    <a:pt x="146" y="219"/>
                  </a:cubicBezTo>
                  <a:lnTo>
                    <a:pt x="72" y="199"/>
                  </a:lnTo>
                  <a:cubicBezTo>
                    <a:pt x="19" y="184"/>
                    <a:pt x="0" y="151"/>
                    <a:pt x="0" y="96"/>
                  </a:cubicBezTo>
                  <a:cubicBezTo>
                    <a:pt x="0" y="12"/>
                    <a:pt x="38" y="0"/>
                    <a:pt x="120" y="0"/>
                  </a:cubicBezTo>
                  <a:cubicBezTo>
                    <a:pt x="154" y="0"/>
                    <a:pt x="192" y="2"/>
                    <a:pt x="229" y="11"/>
                  </a:cubicBez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6" name="Rectangle 19"/>
            <p:cNvSpPr>
              <a:spLocks noChangeArrowheads="1"/>
            </p:cNvSpPr>
            <p:nvPr userDrawn="1"/>
          </p:nvSpPr>
          <p:spPr bwMode="auto">
            <a:xfrm>
              <a:off x="7834312" y="695058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reeform 20"/>
            <p:cNvSpPr>
              <a:spLocks/>
            </p:cNvSpPr>
            <p:nvPr userDrawn="1"/>
          </p:nvSpPr>
          <p:spPr bwMode="auto">
            <a:xfrm>
              <a:off x="7872413" y="695058"/>
              <a:ext cx="101600" cy="128587"/>
            </a:xfrm>
            <a:custGeom>
              <a:avLst/>
              <a:gdLst>
                <a:gd name="T0" fmla="*/ 168 w 283"/>
                <a:gd name="T1" fmla="*/ 47 h 363"/>
                <a:gd name="T2" fmla="*/ 168 w 283"/>
                <a:gd name="T3" fmla="*/ 363 h 363"/>
                <a:gd name="T4" fmla="*/ 114 w 283"/>
                <a:gd name="T5" fmla="*/ 363 h 363"/>
                <a:gd name="T6" fmla="*/ 114 w 283"/>
                <a:gd name="T7" fmla="*/ 47 h 363"/>
                <a:gd name="T8" fmla="*/ 0 w 283"/>
                <a:gd name="T9" fmla="*/ 47 h 363"/>
                <a:gd name="T10" fmla="*/ 0 w 283"/>
                <a:gd name="T11" fmla="*/ 0 h 363"/>
                <a:gd name="T12" fmla="*/ 283 w 283"/>
                <a:gd name="T13" fmla="*/ 0 h 363"/>
                <a:gd name="T14" fmla="*/ 283 w 283"/>
                <a:gd name="T15" fmla="*/ 47 h 363"/>
                <a:gd name="T16" fmla="*/ 168 w 283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363">
                  <a:moveTo>
                    <a:pt x="168" y="47"/>
                  </a:moveTo>
                  <a:lnTo>
                    <a:pt x="168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47"/>
                  </a:lnTo>
                  <a:lnTo>
                    <a:pt x="168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21"/>
            <p:cNvSpPr>
              <a:spLocks noEditPoints="1"/>
            </p:cNvSpPr>
            <p:nvPr userDrawn="1"/>
          </p:nvSpPr>
          <p:spPr bwMode="auto">
            <a:xfrm>
              <a:off x="7969250" y="660133"/>
              <a:ext cx="114299" cy="163512"/>
            </a:xfrm>
            <a:custGeom>
              <a:avLst/>
              <a:gdLst>
                <a:gd name="T0" fmla="*/ 199 w 321"/>
                <a:gd name="T1" fmla="*/ 57 h 459"/>
                <a:gd name="T2" fmla="*/ 185 w 321"/>
                <a:gd name="T3" fmla="*/ 43 h 459"/>
                <a:gd name="T4" fmla="*/ 185 w 321"/>
                <a:gd name="T5" fmla="*/ 14 h 459"/>
                <a:gd name="T6" fmla="*/ 199 w 321"/>
                <a:gd name="T7" fmla="*/ 0 h 459"/>
                <a:gd name="T8" fmla="*/ 215 w 321"/>
                <a:gd name="T9" fmla="*/ 0 h 459"/>
                <a:gd name="T10" fmla="*/ 230 w 321"/>
                <a:gd name="T11" fmla="*/ 14 h 459"/>
                <a:gd name="T12" fmla="*/ 230 w 321"/>
                <a:gd name="T13" fmla="*/ 43 h 459"/>
                <a:gd name="T14" fmla="*/ 215 w 321"/>
                <a:gd name="T15" fmla="*/ 57 h 459"/>
                <a:gd name="T16" fmla="*/ 199 w 321"/>
                <a:gd name="T17" fmla="*/ 57 h 459"/>
                <a:gd name="T18" fmla="*/ 176 w 321"/>
                <a:gd name="T19" fmla="*/ 166 h 459"/>
                <a:gd name="T20" fmla="*/ 167 w 321"/>
                <a:gd name="T21" fmla="*/ 137 h 459"/>
                <a:gd name="T22" fmla="*/ 153 w 321"/>
                <a:gd name="T23" fmla="*/ 137 h 459"/>
                <a:gd name="T24" fmla="*/ 144 w 321"/>
                <a:gd name="T25" fmla="*/ 166 h 459"/>
                <a:gd name="T26" fmla="*/ 102 w 321"/>
                <a:gd name="T27" fmla="*/ 304 h 459"/>
                <a:gd name="T28" fmla="*/ 218 w 321"/>
                <a:gd name="T29" fmla="*/ 304 h 459"/>
                <a:gd name="T30" fmla="*/ 176 w 321"/>
                <a:gd name="T31" fmla="*/ 166 h 459"/>
                <a:gd name="T32" fmla="*/ 105 w 321"/>
                <a:gd name="T33" fmla="*/ 57 h 459"/>
                <a:gd name="T34" fmla="*/ 92 w 321"/>
                <a:gd name="T35" fmla="*/ 43 h 459"/>
                <a:gd name="T36" fmla="*/ 92 w 321"/>
                <a:gd name="T37" fmla="*/ 14 h 459"/>
                <a:gd name="T38" fmla="*/ 105 w 321"/>
                <a:gd name="T39" fmla="*/ 0 h 459"/>
                <a:gd name="T40" fmla="*/ 122 w 321"/>
                <a:gd name="T41" fmla="*/ 0 h 459"/>
                <a:gd name="T42" fmla="*/ 136 w 321"/>
                <a:gd name="T43" fmla="*/ 14 h 459"/>
                <a:gd name="T44" fmla="*/ 136 w 321"/>
                <a:gd name="T45" fmla="*/ 43 h 459"/>
                <a:gd name="T46" fmla="*/ 122 w 321"/>
                <a:gd name="T47" fmla="*/ 57 h 459"/>
                <a:gd name="T48" fmla="*/ 105 w 321"/>
                <a:gd name="T49" fmla="*/ 57 h 459"/>
                <a:gd name="T50" fmla="*/ 88 w 321"/>
                <a:gd name="T51" fmla="*/ 350 h 459"/>
                <a:gd name="T52" fmla="*/ 54 w 321"/>
                <a:gd name="T53" fmla="*/ 459 h 459"/>
                <a:gd name="T54" fmla="*/ 0 w 321"/>
                <a:gd name="T55" fmla="*/ 459 h 459"/>
                <a:gd name="T56" fmla="*/ 114 w 321"/>
                <a:gd name="T57" fmla="*/ 110 h 459"/>
                <a:gd name="T58" fmla="*/ 133 w 321"/>
                <a:gd name="T59" fmla="*/ 96 h 459"/>
                <a:gd name="T60" fmla="*/ 187 w 321"/>
                <a:gd name="T61" fmla="*/ 96 h 459"/>
                <a:gd name="T62" fmla="*/ 206 w 321"/>
                <a:gd name="T63" fmla="*/ 110 h 459"/>
                <a:gd name="T64" fmla="*/ 321 w 321"/>
                <a:gd name="T65" fmla="*/ 459 h 459"/>
                <a:gd name="T66" fmla="*/ 266 w 321"/>
                <a:gd name="T67" fmla="*/ 459 h 459"/>
                <a:gd name="T68" fmla="*/ 233 w 321"/>
                <a:gd name="T69" fmla="*/ 350 h 459"/>
                <a:gd name="T70" fmla="*/ 88 w 321"/>
                <a:gd name="T71" fmla="*/ 35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1" h="459">
                  <a:moveTo>
                    <a:pt x="199" y="57"/>
                  </a:moveTo>
                  <a:cubicBezTo>
                    <a:pt x="189" y="57"/>
                    <a:pt x="185" y="53"/>
                    <a:pt x="185" y="43"/>
                  </a:cubicBezTo>
                  <a:lnTo>
                    <a:pt x="185" y="14"/>
                  </a:lnTo>
                  <a:cubicBezTo>
                    <a:pt x="185" y="6"/>
                    <a:pt x="189" y="0"/>
                    <a:pt x="199" y="0"/>
                  </a:cubicBezTo>
                  <a:lnTo>
                    <a:pt x="215" y="0"/>
                  </a:lnTo>
                  <a:cubicBezTo>
                    <a:pt x="224" y="0"/>
                    <a:pt x="230" y="6"/>
                    <a:pt x="230" y="14"/>
                  </a:cubicBezTo>
                  <a:lnTo>
                    <a:pt x="230" y="43"/>
                  </a:lnTo>
                  <a:cubicBezTo>
                    <a:pt x="230" y="53"/>
                    <a:pt x="224" y="57"/>
                    <a:pt x="215" y="57"/>
                  </a:cubicBezTo>
                  <a:lnTo>
                    <a:pt x="199" y="57"/>
                  </a:lnTo>
                  <a:close/>
                  <a:moveTo>
                    <a:pt x="176" y="166"/>
                  </a:moveTo>
                  <a:cubicBezTo>
                    <a:pt x="173" y="157"/>
                    <a:pt x="170" y="146"/>
                    <a:pt x="167" y="137"/>
                  </a:cubicBezTo>
                  <a:lnTo>
                    <a:pt x="153" y="137"/>
                  </a:lnTo>
                  <a:cubicBezTo>
                    <a:pt x="150" y="146"/>
                    <a:pt x="147" y="157"/>
                    <a:pt x="144" y="166"/>
                  </a:cubicBezTo>
                  <a:lnTo>
                    <a:pt x="102" y="304"/>
                  </a:lnTo>
                  <a:lnTo>
                    <a:pt x="218" y="304"/>
                  </a:lnTo>
                  <a:lnTo>
                    <a:pt x="176" y="166"/>
                  </a:lnTo>
                  <a:close/>
                  <a:moveTo>
                    <a:pt x="105" y="57"/>
                  </a:moveTo>
                  <a:cubicBezTo>
                    <a:pt x="96" y="57"/>
                    <a:pt x="92" y="53"/>
                    <a:pt x="92" y="43"/>
                  </a:cubicBezTo>
                  <a:lnTo>
                    <a:pt x="92" y="14"/>
                  </a:lnTo>
                  <a:cubicBezTo>
                    <a:pt x="92" y="6"/>
                    <a:pt x="96" y="0"/>
                    <a:pt x="105" y="0"/>
                  </a:cubicBezTo>
                  <a:lnTo>
                    <a:pt x="122" y="0"/>
                  </a:lnTo>
                  <a:cubicBezTo>
                    <a:pt x="132" y="0"/>
                    <a:pt x="136" y="6"/>
                    <a:pt x="136" y="14"/>
                  </a:cubicBezTo>
                  <a:lnTo>
                    <a:pt x="136" y="43"/>
                  </a:lnTo>
                  <a:cubicBezTo>
                    <a:pt x="136" y="53"/>
                    <a:pt x="132" y="57"/>
                    <a:pt x="122" y="57"/>
                  </a:cubicBezTo>
                  <a:lnTo>
                    <a:pt x="105" y="57"/>
                  </a:lnTo>
                  <a:close/>
                  <a:moveTo>
                    <a:pt x="88" y="350"/>
                  </a:moveTo>
                  <a:lnTo>
                    <a:pt x="54" y="459"/>
                  </a:lnTo>
                  <a:lnTo>
                    <a:pt x="0" y="459"/>
                  </a:lnTo>
                  <a:lnTo>
                    <a:pt x="114" y="110"/>
                  </a:lnTo>
                  <a:cubicBezTo>
                    <a:pt x="116" y="102"/>
                    <a:pt x="124" y="96"/>
                    <a:pt x="133" y="96"/>
                  </a:cubicBezTo>
                  <a:lnTo>
                    <a:pt x="187" y="96"/>
                  </a:lnTo>
                  <a:cubicBezTo>
                    <a:pt x="196" y="96"/>
                    <a:pt x="204" y="102"/>
                    <a:pt x="206" y="110"/>
                  </a:cubicBezTo>
                  <a:lnTo>
                    <a:pt x="321" y="459"/>
                  </a:lnTo>
                  <a:lnTo>
                    <a:pt x="266" y="459"/>
                  </a:lnTo>
                  <a:lnTo>
                    <a:pt x="233" y="350"/>
                  </a:lnTo>
                  <a:lnTo>
                    <a:pt x="88" y="35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9" name="Freeform 22"/>
            <p:cNvSpPr>
              <a:spLocks/>
            </p:cNvSpPr>
            <p:nvPr userDrawn="1"/>
          </p:nvSpPr>
          <p:spPr bwMode="auto">
            <a:xfrm>
              <a:off x="8078788" y="695058"/>
              <a:ext cx="100012" cy="128587"/>
            </a:xfrm>
            <a:custGeom>
              <a:avLst/>
              <a:gdLst>
                <a:gd name="T0" fmla="*/ 167 w 282"/>
                <a:gd name="T1" fmla="*/ 47 h 363"/>
                <a:gd name="T2" fmla="*/ 167 w 282"/>
                <a:gd name="T3" fmla="*/ 363 h 363"/>
                <a:gd name="T4" fmla="*/ 114 w 282"/>
                <a:gd name="T5" fmla="*/ 363 h 363"/>
                <a:gd name="T6" fmla="*/ 114 w 282"/>
                <a:gd name="T7" fmla="*/ 47 h 363"/>
                <a:gd name="T8" fmla="*/ 0 w 282"/>
                <a:gd name="T9" fmla="*/ 47 h 363"/>
                <a:gd name="T10" fmla="*/ 0 w 282"/>
                <a:gd name="T11" fmla="*/ 0 h 363"/>
                <a:gd name="T12" fmla="*/ 282 w 282"/>
                <a:gd name="T13" fmla="*/ 0 h 363"/>
                <a:gd name="T14" fmla="*/ 282 w 282"/>
                <a:gd name="T15" fmla="*/ 47 h 363"/>
                <a:gd name="T16" fmla="*/ 167 w 282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363">
                  <a:moveTo>
                    <a:pt x="167" y="47"/>
                  </a:moveTo>
                  <a:lnTo>
                    <a:pt x="167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7"/>
                  </a:lnTo>
                  <a:lnTo>
                    <a:pt x="167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cxnSp>
        <p:nvCxnSpPr>
          <p:cNvPr id="8" name="Gerade Verbindung 7"/>
          <p:cNvCxnSpPr/>
          <p:nvPr/>
        </p:nvCxnSpPr>
        <p:spPr>
          <a:xfrm>
            <a:off x="326587" y="6835146"/>
            <a:ext cx="982274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/>
          <p:cNvSpPr/>
          <p:nvPr/>
        </p:nvSpPr>
        <p:spPr>
          <a:xfrm>
            <a:off x="-7275" y="7287554"/>
            <a:ext cx="10483188" cy="867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05" tIns="50904" rIns="101805" bIns="50904"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32804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  <p:sldLayoutId id="2147483893" r:id="rId12"/>
    <p:sldLayoutId id="2147483894" r:id="rId13"/>
    <p:sldLayoutId id="2147483895" r:id="rId14"/>
    <p:sldLayoutId id="2147483896" r:id="rId15"/>
    <p:sldLayoutId id="2147483897" r:id="rId16"/>
    <p:sldLayoutId id="2147483898" r:id="rId17"/>
    <p:sldLayoutId id="2147483899" r:id="rId18"/>
    <p:sldLayoutId id="2147483900" r:id="rId19"/>
  </p:sldLayoutIdLst>
  <p:hf hdr="0"/>
  <p:txStyles>
    <p:titleStyle>
      <a:lvl1pPr algn="l" defTabSz="1018044" rtl="0" eaLnBrk="1" latinLnBrk="0" hangingPunct="1">
        <a:lnSpc>
          <a:spcPts val="2894"/>
        </a:lnSpc>
        <a:spcBef>
          <a:spcPts val="668"/>
        </a:spcBef>
        <a:buNone/>
        <a:defRPr sz="2700" kern="1200" cap="all" baseline="0">
          <a:solidFill>
            <a:schemeClr val="accent3"/>
          </a:solidFill>
          <a:latin typeface="Exo 2 Semi Bold" pitchFamily="50" charset="0"/>
          <a:ea typeface="+mj-ea"/>
          <a:cs typeface="+mj-cs"/>
        </a:defRPr>
      </a:lvl1pPr>
    </p:titleStyle>
    <p:bodyStyle>
      <a:lvl1pPr marL="240484" indent="-240484" algn="l" defTabSz="1018044" rtl="0" eaLnBrk="1" latinLnBrk="0" hangingPunct="1">
        <a:spcBef>
          <a:spcPts val="668"/>
        </a:spcBef>
        <a:spcAft>
          <a:spcPts val="668"/>
        </a:spcAft>
        <a:buFont typeface="Calibri" panose="020F0502020204030204" pitchFamily="34" charset="0"/>
        <a:buChar char="−"/>
        <a:defRPr sz="2000" kern="1200">
          <a:solidFill>
            <a:schemeClr val="accent2"/>
          </a:solidFill>
          <a:latin typeface="+mj-lt"/>
          <a:ea typeface="+mn-ea"/>
          <a:cs typeface="+mn-cs"/>
        </a:defRPr>
      </a:lvl1pPr>
      <a:lvl2pPr marL="480965" indent="-240484" algn="l" defTabSz="1018044" rtl="0" eaLnBrk="1" latinLnBrk="0" hangingPunct="1">
        <a:spcBef>
          <a:spcPts val="668"/>
        </a:spcBef>
        <a:spcAft>
          <a:spcPts val="334"/>
        </a:spcAft>
        <a:buFont typeface="Calibri" panose="020F0502020204030204" pitchFamily="34" charset="0"/>
        <a:buChar char="−"/>
        <a:defRPr sz="2000" kern="1200">
          <a:solidFill>
            <a:schemeClr val="accent2"/>
          </a:solidFill>
          <a:latin typeface="+mj-lt"/>
          <a:ea typeface="+mn-ea"/>
          <a:cs typeface="+mn-cs"/>
        </a:defRPr>
      </a:lvl2pPr>
      <a:lvl3pPr marL="721446" indent="-240484" algn="l" defTabSz="1018044" rtl="0" eaLnBrk="1" latinLnBrk="0" hangingPunct="1">
        <a:spcBef>
          <a:spcPts val="334"/>
        </a:spcBef>
        <a:spcAft>
          <a:spcPts val="334"/>
        </a:spcAft>
        <a:buFont typeface="Calibri" panose="020F0502020204030204" pitchFamily="34" charset="0"/>
        <a:buChar char="−"/>
        <a:defRPr sz="2000" kern="1200">
          <a:solidFill>
            <a:schemeClr val="accent2"/>
          </a:solidFill>
          <a:latin typeface="+mj-lt"/>
          <a:ea typeface="+mn-ea"/>
          <a:cs typeface="+mn-cs"/>
        </a:defRPr>
      </a:lvl3pPr>
      <a:lvl4pPr marL="961931" indent="-240484" algn="l" defTabSz="1018044" rtl="0" eaLnBrk="1" latinLnBrk="0" hangingPunct="1">
        <a:spcBef>
          <a:spcPts val="334"/>
        </a:spcBef>
        <a:buFont typeface="Calibri" panose="020F0502020204030204" pitchFamily="34" charset="0"/>
        <a:buChar char="−"/>
        <a:defRPr sz="2000" kern="1200">
          <a:solidFill>
            <a:schemeClr val="accent2"/>
          </a:solidFill>
          <a:latin typeface="+mj-lt"/>
          <a:ea typeface="+mn-ea"/>
          <a:cs typeface="+mn-cs"/>
        </a:defRPr>
      </a:lvl4pPr>
      <a:lvl5pPr marL="1202414" indent="-240484" algn="l" defTabSz="1018044" rtl="0" eaLnBrk="1" latinLnBrk="0" hangingPunct="1">
        <a:spcBef>
          <a:spcPts val="0"/>
        </a:spcBef>
        <a:buFont typeface="Calibri" panose="020F0502020204030204" pitchFamily="34" charset="0"/>
        <a:buChar char="−"/>
        <a:defRPr sz="2000" kern="1200">
          <a:solidFill>
            <a:schemeClr val="accent2"/>
          </a:solidFill>
          <a:latin typeface="+mj-lt"/>
          <a:ea typeface="+mn-ea"/>
          <a:cs typeface="+mn-cs"/>
        </a:defRPr>
      </a:lvl5pPr>
      <a:lvl6pPr marL="2799620" indent="-254511" algn="l" defTabSz="1018044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08641" indent="-254511" algn="l" defTabSz="1018044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17662" indent="-254511" algn="l" defTabSz="1018044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26685" indent="-254511" algn="l" defTabSz="1018044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021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044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7065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6087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5110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4131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3150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2175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73902" y="2244652"/>
            <a:ext cx="5728378" cy="1223999"/>
          </a:xfrm>
        </p:spPr>
        <p:txBody>
          <a:bodyPr/>
          <a:lstStyle/>
          <a:p>
            <a:r>
              <a:rPr lang="en-US" dirty="0" err="1" smtClean="0"/>
              <a:t>Vorlesung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err="1" smtClean="0"/>
              <a:t>Netzwerksicherheit</a:t>
            </a:r>
            <a:endParaRPr lang="de-DE" b="1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73902" y="4080742"/>
            <a:ext cx="5728378" cy="1325901"/>
          </a:xfrm>
        </p:spPr>
        <p:txBody>
          <a:bodyPr/>
          <a:lstStyle/>
          <a:p>
            <a:r>
              <a:rPr lang="en-US" sz="3000" dirty="0" err="1" smtClean="0"/>
              <a:t>Sommersemester</a:t>
            </a:r>
            <a:r>
              <a:rPr lang="en-US" sz="3000" dirty="0" smtClean="0"/>
              <a:t> </a:t>
            </a:r>
            <a:r>
              <a:rPr lang="en-US" sz="3000" dirty="0" smtClean="0"/>
              <a:t>2023</a:t>
            </a:r>
            <a:endParaRPr lang="en-US" sz="3000" dirty="0" smtClean="0"/>
          </a:p>
          <a:p>
            <a:r>
              <a:rPr lang="en-US" sz="3000" dirty="0" smtClean="0"/>
              <a:t>Mo. 14-16 </a:t>
            </a:r>
            <a:r>
              <a:rPr lang="en-US" sz="3000" dirty="0" err="1" smtClean="0"/>
              <a:t>Uhr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xmlns="" val="310813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IPv6 in Action?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5.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10</a:t>
            </a:fld>
            <a:endParaRPr lang="de-DE" altLang="x-none" dirty="0">
              <a:latin typeface="+mn-lt"/>
            </a:endParaRPr>
          </a:p>
        </p:txBody>
      </p:sp>
      <p:pic>
        <p:nvPicPr>
          <p:cNvPr id="2088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1931" y="1394853"/>
            <a:ext cx="7254739" cy="53741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088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61967" y="6048945"/>
            <a:ext cx="6986577" cy="71338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8898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8898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8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5" dur="2000"/>
                                        <p:tgtEl>
                                          <p:spTgt spid="208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Ipv6 in Action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5.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11</a:t>
            </a:fld>
            <a:endParaRPr lang="de-DE" altLang="x-none" dirty="0">
              <a:latin typeface="+mn-lt"/>
            </a:endParaRPr>
          </a:p>
        </p:txBody>
      </p:sp>
      <p:pic>
        <p:nvPicPr>
          <p:cNvPr id="2078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5322" y="1607187"/>
            <a:ext cx="6866358" cy="50203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Ipv6 in Action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5.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12</a:t>
            </a:fld>
            <a:endParaRPr lang="de-DE" altLang="x-none" dirty="0">
              <a:latin typeface="+mn-lt"/>
            </a:endParaRPr>
          </a:p>
        </p:txBody>
      </p:sp>
      <p:pic>
        <p:nvPicPr>
          <p:cNvPr id="2099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7436" y="1512441"/>
            <a:ext cx="6048375" cy="2819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" name="Rechteck 10"/>
          <p:cNvSpPr/>
          <p:nvPr/>
        </p:nvSpPr>
        <p:spPr>
          <a:xfrm>
            <a:off x="6606108" y="1510308"/>
            <a:ext cx="92685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de-DE" sz="28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+mj-lt"/>
              </a:rPr>
              <a:t>2015</a:t>
            </a:r>
            <a:endParaRPr lang="de-DE" sz="28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9922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9922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9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Ipv6 in Action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5.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13</a:t>
            </a:fld>
            <a:endParaRPr lang="de-DE" altLang="x-none" dirty="0">
              <a:latin typeface="+mn-lt"/>
            </a:endParaRPr>
          </a:p>
        </p:txBody>
      </p:sp>
      <p:pic>
        <p:nvPicPr>
          <p:cNvPr id="2099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7436" y="1512441"/>
            <a:ext cx="6048375" cy="2819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099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7250" y="2433638"/>
            <a:ext cx="6219825" cy="2476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" name="Rechteck 10"/>
          <p:cNvSpPr/>
          <p:nvPr/>
        </p:nvSpPr>
        <p:spPr>
          <a:xfrm>
            <a:off x="6606108" y="1510308"/>
            <a:ext cx="92685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de-DE" sz="28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+mj-lt"/>
              </a:rPr>
              <a:t>2015</a:t>
            </a:r>
            <a:endParaRPr lang="de-DE" sz="28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+mj-lt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8342598" y="2429381"/>
            <a:ext cx="95250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de-DE" sz="28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+mj-lt"/>
              </a:rPr>
              <a:t>2018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9923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9923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9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Ipv6 in Action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5.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14</a:t>
            </a:fld>
            <a:endParaRPr lang="de-DE" altLang="x-none" dirty="0">
              <a:latin typeface="+mn-lt"/>
            </a:endParaRPr>
          </a:p>
        </p:txBody>
      </p:sp>
      <p:pic>
        <p:nvPicPr>
          <p:cNvPr id="2099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7436" y="1512441"/>
            <a:ext cx="6048375" cy="2819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099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7250" y="2433638"/>
            <a:ext cx="6219825" cy="2476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099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85828" y="4331841"/>
            <a:ext cx="5715000" cy="16478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" name="Rechteck 10"/>
          <p:cNvSpPr/>
          <p:nvPr/>
        </p:nvSpPr>
        <p:spPr>
          <a:xfrm>
            <a:off x="6606108" y="1510308"/>
            <a:ext cx="92685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de-DE" sz="28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+mj-lt"/>
              </a:rPr>
              <a:t>2015</a:t>
            </a:r>
            <a:endParaRPr lang="de-DE" sz="28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+mj-lt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8342598" y="2429381"/>
            <a:ext cx="95250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de-DE" sz="28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+mj-lt"/>
              </a:rPr>
              <a:t>2018</a:t>
            </a:r>
          </a:p>
        </p:txBody>
      </p:sp>
      <p:sp>
        <p:nvSpPr>
          <p:cNvPr id="13" name="Rechteck 12"/>
          <p:cNvSpPr/>
          <p:nvPr/>
        </p:nvSpPr>
        <p:spPr>
          <a:xfrm>
            <a:off x="3118095" y="5468321"/>
            <a:ext cx="100860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de-DE" sz="28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+mj-lt"/>
              </a:rPr>
              <a:t>2020</a:t>
            </a:r>
            <a:endParaRPr lang="de-DE" sz="28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Migration </a:t>
            </a:r>
            <a:r>
              <a:rPr lang="en-US" dirty="0" err="1" smtClean="0"/>
              <a:t>zu</a:t>
            </a:r>
            <a:r>
              <a:rPr lang="en-US" dirty="0" smtClean="0"/>
              <a:t> IPv6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Entwicklung</a:t>
            </a:r>
            <a:r>
              <a:rPr lang="en-US" dirty="0" smtClean="0"/>
              <a:t> des Standards </a:t>
            </a:r>
            <a:r>
              <a:rPr lang="en-US" dirty="0" err="1" smtClean="0"/>
              <a:t>berücksichtigt</a:t>
            </a:r>
            <a:r>
              <a:rPr lang="en-US" dirty="0" smtClean="0"/>
              <a:t> </a:t>
            </a:r>
            <a:r>
              <a:rPr lang="en-US" dirty="0" err="1" smtClean="0"/>
              <a:t>Übergangsstrategien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Langsames</a:t>
            </a:r>
            <a:r>
              <a:rPr lang="en-US" dirty="0" smtClean="0"/>
              <a:t> und </a:t>
            </a:r>
            <a:r>
              <a:rPr lang="en-US" dirty="0" err="1" smtClean="0"/>
              <a:t>methodisches</a:t>
            </a:r>
            <a:r>
              <a:rPr lang="en-US" dirty="0" smtClean="0"/>
              <a:t> </a:t>
            </a:r>
            <a:r>
              <a:rPr lang="en-US" dirty="0" err="1" smtClean="0"/>
              <a:t>Vorgehen</a:t>
            </a:r>
            <a:r>
              <a:rPr lang="en-US" dirty="0" smtClean="0"/>
              <a:t> </a:t>
            </a:r>
            <a:r>
              <a:rPr lang="en-US" dirty="0" err="1" smtClean="0"/>
              <a:t>beim</a:t>
            </a:r>
            <a:r>
              <a:rPr lang="en-US" dirty="0" smtClean="0"/>
              <a:t> </a:t>
            </a:r>
            <a:r>
              <a:rPr lang="en-US" dirty="0" err="1" smtClean="0"/>
              <a:t>Übergang</a:t>
            </a:r>
            <a:r>
              <a:rPr lang="en-US" dirty="0" smtClean="0"/>
              <a:t> </a:t>
            </a:r>
            <a:r>
              <a:rPr lang="en-US" dirty="0" err="1" smtClean="0"/>
              <a:t>erwartet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endParaRPr lang="en-US" dirty="0" smtClean="0"/>
          </a:p>
          <a:p>
            <a:pPr>
              <a:buNone/>
            </a:pPr>
            <a:r>
              <a:rPr lang="en-US" dirty="0" err="1" smtClean="0"/>
              <a:t>Einführungsphase</a:t>
            </a:r>
            <a:r>
              <a:rPr lang="en-US" dirty="0" smtClean="0"/>
              <a:t> “6bone”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1995 – 2006 (</a:t>
            </a:r>
            <a:r>
              <a:rPr lang="en-US" dirty="0" err="1" smtClean="0"/>
              <a:t>Ende</a:t>
            </a:r>
            <a:r>
              <a:rPr lang="en-US" dirty="0" smtClean="0"/>
              <a:t> am 6.6.2006)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Verbindung</a:t>
            </a:r>
            <a:r>
              <a:rPr lang="en-US" dirty="0" smtClean="0"/>
              <a:t> </a:t>
            </a:r>
            <a:r>
              <a:rPr lang="en-US" dirty="0" err="1" smtClean="0"/>
              <a:t>lokaler</a:t>
            </a:r>
            <a:r>
              <a:rPr lang="en-US" dirty="0" smtClean="0"/>
              <a:t> IPv6-Netzwerke </a:t>
            </a:r>
            <a:r>
              <a:rPr lang="en-US" dirty="0" err="1" smtClean="0"/>
              <a:t>über</a:t>
            </a:r>
            <a:r>
              <a:rPr lang="en-US" dirty="0" smtClean="0"/>
              <a:t> IPv4-VPN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Erlaubte</a:t>
            </a:r>
            <a:r>
              <a:rPr lang="en-US" dirty="0" smtClean="0"/>
              <a:t> </a:t>
            </a:r>
            <a:r>
              <a:rPr lang="en-US" dirty="0" err="1" smtClean="0"/>
              <a:t>erste</a:t>
            </a:r>
            <a:r>
              <a:rPr lang="en-US" dirty="0" smtClean="0"/>
              <a:t> Tests, </a:t>
            </a:r>
            <a:r>
              <a:rPr lang="en-US" dirty="0" err="1" smtClean="0"/>
              <a:t>ohne</a:t>
            </a:r>
            <a:r>
              <a:rPr lang="en-US" dirty="0" smtClean="0"/>
              <a:t> IPv6-fähige Internet-Core-Router</a:t>
            </a:r>
          </a:p>
          <a:p>
            <a:pPr lvl="1">
              <a:buFont typeface="Wingdings" pitchFamily="2" charset="2"/>
              <a:buChar char="§"/>
            </a:pPr>
            <a:endParaRPr lang="en-US" dirty="0" smtClean="0"/>
          </a:p>
          <a:p>
            <a:pPr>
              <a:buFont typeface="Wingdings" pitchFamily="2" charset="2"/>
              <a:buChar char="§"/>
            </a:pPr>
            <a:endParaRPr lang="en-US" dirty="0" smtClean="0"/>
          </a:p>
          <a:p>
            <a:pPr lvl="1">
              <a:buFont typeface="Wingdings" pitchFamily="2" charset="2"/>
              <a:buChar char="§"/>
            </a:pPr>
            <a:endParaRPr lang="en-US" dirty="0" smtClean="0"/>
          </a:p>
          <a:p>
            <a:pPr>
              <a:buFont typeface="Wingdings" pitchFamily="2" charset="2"/>
              <a:buChar char="§"/>
            </a:pPr>
            <a:endParaRPr lang="en-US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5.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15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Migration </a:t>
            </a:r>
            <a:r>
              <a:rPr lang="en-US" dirty="0" err="1" smtClean="0"/>
              <a:t>zu</a:t>
            </a:r>
            <a:r>
              <a:rPr lang="en-US" dirty="0" smtClean="0"/>
              <a:t> IPv6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Entwicklung</a:t>
            </a:r>
            <a:r>
              <a:rPr lang="en-US" dirty="0" smtClean="0"/>
              <a:t> des Standards </a:t>
            </a:r>
            <a:r>
              <a:rPr lang="en-US" dirty="0" err="1" smtClean="0"/>
              <a:t>berücksichtigt</a:t>
            </a:r>
            <a:r>
              <a:rPr lang="en-US" dirty="0" smtClean="0"/>
              <a:t> </a:t>
            </a:r>
            <a:r>
              <a:rPr lang="en-US" dirty="0" err="1" smtClean="0"/>
              <a:t>Übergangsstrategien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Langsames</a:t>
            </a:r>
            <a:r>
              <a:rPr lang="en-US" dirty="0" smtClean="0"/>
              <a:t> und </a:t>
            </a:r>
            <a:r>
              <a:rPr lang="en-US" dirty="0" err="1" smtClean="0"/>
              <a:t>methodisches</a:t>
            </a:r>
            <a:r>
              <a:rPr lang="en-US" dirty="0" smtClean="0"/>
              <a:t> </a:t>
            </a:r>
            <a:r>
              <a:rPr lang="en-US" dirty="0" err="1" smtClean="0"/>
              <a:t>Vorgehen</a:t>
            </a:r>
            <a:r>
              <a:rPr lang="en-US" dirty="0" smtClean="0"/>
              <a:t> </a:t>
            </a:r>
            <a:r>
              <a:rPr lang="en-US" dirty="0" err="1" smtClean="0"/>
              <a:t>beim</a:t>
            </a:r>
            <a:r>
              <a:rPr lang="en-US" dirty="0" smtClean="0"/>
              <a:t> </a:t>
            </a:r>
            <a:r>
              <a:rPr lang="en-US" dirty="0" err="1" smtClean="0"/>
              <a:t>Übergang</a:t>
            </a:r>
            <a:r>
              <a:rPr lang="en-US" dirty="0" smtClean="0"/>
              <a:t> </a:t>
            </a:r>
            <a:r>
              <a:rPr lang="en-US" dirty="0" err="1" smtClean="0"/>
              <a:t>erwartet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IPv4-IPv6-Tunnel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4in6-Tunnel</a:t>
            </a:r>
          </a:p>
          <a:p>
            <a:pPr lvl="3">
              <a:buNone/>
            </a:pPr>
            <a:r>
              <a:rPr lang="en-US" dirty="0" smtClean="0"/>
              <a:t>(Tunnel-Broker)</a:t>
            </a:r>
          </a:p>
          <a:p>
            <a:pPr lvl="2">
              <a:buFont typeface="Wingdings" pitchFamily="2" charset="2"/>
              <a:buChar char="§"/>
            </a:pP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4to6-Tunnel</a:t>
            </a:r>
          </a:p>
          <a:p>
            <a:pPr lvl="2">
              <a:buNone/>
            </a:pPr>
            <a:r>
              <a:rPr lang="en-US" dirty="0" smtClean="0"/>
              <a:t>	(2002::/16 </a:t>
            </a:r>
            <a:r>
              <a:rPr lang="en-US" dirty="0" err="1" smtClean="0"/>
              <a:t>Bereich</a:t>
            </a:r>
            <a:r>
              <a:rPr lang="en-US" dirty="0" smtClean="0"/>
              <a:t>)</a:t>
            </a:r>
          </a:p>
          <a:p>
            <a:pPr lvl="2">
              <a:buFont typeface="Wingdings" pitchFamily="2" charset="2"/>
              <a:buChar char="§"/>
            </a:pP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Dual Stack (</a:t>
            </a:r>
            <a:r>
              <a:rPr lang="en-US" dirty="0" err="1" smtClean="0"/>
              <a:t>Notwendige</a:t>
            </a:r>
            <a:r>
              <a:rPr lang="en-US" dirty="0" smtClean="0"/>
              <a:t> </a:t>
            </a:r>
            <a:r>
              <a:rPr lang="en-US" dirty="0" err="1" smtClean="0"/>
              <a:t>Koexistenz</a:t>
            </a:r>
            <a:r>
              <a:rPr lang="en-US" dirty="0" smtClean="0"/>
              <a:t> </a:t>
            </a:r>
            <a:r>
              <a:rPr lang="en-US" dirty="0" err="1" smtClean="0"/>
              <a:t>beider</a:t>
            </a:r>
            <a:r>
              <a:rPr lang="en-US" dirty="0" smtClean="0"/>
              <a:t> </a:t>
            </a:r>
            <a:r>
              <a:rPr lang="en-US" dirty="0" err="1" smtClean="0"/>
              <a:t>Protokoll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den </a:t>
            </a:r>
            <a:r>
              <a:rPr lang="en-US" dirty="0" err="1" smtClean="0"/>
              <a:t>Übergangszeitraum</a:t>
            </a:r>
            <a:r>
              <a:rPr lang="en-US" dirty="0" smtClean="0"/>
              <a:t>)</a:t>
            </a:r>
          </a:p>
          <a:p>
            <a:pPr lvl="1">
              <a:buFont typeface="Wingdings" pitchFamily="2" charset="2"/>
              <a:buChar char="§"/>
            </a:pPr>
            <a:endParaRPr lang="en-US" dirty="0" smtClean="0"/>
          </a:p>
          <a:p>
            <a:pPr lvl="1">
              <a:buFont typeface="Wingdings" pitchFamily="2" charset="2"/>
              <a:buChar char="§"/>
            </a:pPr>
            <a:endParaRPr lang="en-US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5.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16</a:t>
            </a:fld>
            <a:endParaRPr lang="de-DE" altLang="x-none" dirty="0">
              <a:latin typeface="+mn-lt"/>
            </a:endParaRPr>
          </a:p>
        </p:txBody>
      </p:sp>
      <p:pic>
        <p:nvPicPr>
          <p:cNvPr id="212994" name="Picture 2" descr="6to4-Tunnel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62411" y="4392363"/>
            <a:ext cx="5819775" cy="1152526"/>
          </a:xfrm>
          <a:prstGeom prst="rect">
            <a:avLst/>
          </a:prstGeom>
          <a:noFill/>
        </p:spPr>
      </p:pic>
      <p:pic>
        <p:nvPicPr>
          <p:cNvPr id="212998" name="Picture 6" descr="6in4-Tunneli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62411" y="3036844"/>
            <a:ext cx="5819775" cy="11525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212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212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Header: IPv6 vs. IPv4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5.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17</a:t>
            </a:fld>
            <a:endParaRPr lang="de-DE" altLang="x-none" dirty="0">
              <a:latin typeface="+mn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1621" y="1656456"/>
            <a:ext cx="9933012" cy="504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Header: IPv6 vs. IPv4 (forts.)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Keine</a:t>
            </a:r>
            <a:r>
              <a:rPr lang="en-US" dirty="0" smtClean="0"/>
              <a:t> Checksum?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benötigt</a:t>
            </a:r>
            <a:r>
              <a:rPr lang="en-US" dirty="0" smtClean="0"/>
              <a:t>, </a:t>
            </a:r>
            <a:r>
              <a:rPr lang="en-US" dirty="0" err="1" smtClean="0"/>
              <a:t>da</a:t>
            </a:r>
            <a:r>
              <a:rPr lang="en-US" dirty="0" smtClean="0"/>
              <a:t> </a:t>
            </a:r>
            <a:r>
              <a:rPr lang="en-US" dirty="0" err="1" smtClean="0"/>
              <a:t>höhere</a:t>
            </a:r>
            <a:r>
              <a:rPr lang="en-US" dirty="0" smtClean="0"/>
              <a:t> Layer </a:t>
            </a:r>
            <a:r>
              <a:rPr lang="en-US" dirty="0" err="1" smtClean="0"/>
              <a:t>Prüfmechanismen</a:t>
            </a:r>
            <a:r>
              <a:rPr lang="en-US" dirty="0" smtClean="0"/>
              <a:t> </a:t>
            </a:r>
            <a:r>
              <a:rPr lang="en-US" dirty="0" err="1" smtClean="0"/>
              <a:t>haben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Router </a:t>
            </a:r>
            <a:r>
              <a:rPr lang="en-US" dirty="0" err="1" smtClean="0"/>
              <a:t>müssen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bei</a:t>
            </a:r>
            <a:r>
              <a:rPr lang="en-US" dirty="0" smtClean="0"/>
              <a:t> </a:t>
            </a:r>
            <a:r>
              <a:rPr lang="en-US" dirty="0" err="1" smtClean="0"/>
              <a:t>jedem</a:t>
            </a:r>
            <a:r>
              <a:rPr lang="en-US" dirty="0" smtClean="0"/>
              <a:t> </a:t>
            </a:r>
            <a:r>
              <a:rPr lang="en-US" dirty="0" err="1" smtClean="0"/>
              <a:t>Pakete</a:t>
            </a:r>
            <a:r>
              <a:rPr lang="en-US" dirty="0" smtClean="0"/>
              <a:t> die Checksum (</a:t>
            </a:r>
            <a:r>
              <a:rPr lang="en-US" dirty="0" err="1" smtClean="0"/>
              <a:t>nochmal</a:t>
            </a:r>
            <a:r>
              <a:rPr lang="en-US" dirty="0" smtClean="0"/>
              <a:t>) </a:t>
            </a:r>
            <a:r>
              <a:rPr lang="en-US" dirty="0" err="1" smtClean="0"/>
              <a:t>berechnen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Geschwindigkeitsvorteile</a:t>
            </a:r>
            <a:r>
              <a:rPr lang="en-US" dirty="0" smtClean="0"/>
              <a:t>!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IP-</a:t>
            </a:r>
            <a:r>
              <a:rPr lang="en-US" dirty="0" err="1" smtClean="0"/>
              <a:t>Adressen</a:t>
            </a:r>
            <a:r>
              <a:rPr lang="en-US" dirty="0" smtClean="0"/>
              <a:t> </a:t>
            </a:r>
            <a:r>
              <a:rPr lang="en-US" dirty="0" err="1" smtClean="0"/>
              <a:t>sind</a:t>
            </a:r>
            <a:r>
              <a:rPr lang="en-US" dirty="0" smtClean="0"/>
              <a:t> 64 Bit aligned (</a:t>
            </a:r>
            <a:r>
              <a:rPr lang="en-US" dirty="0" err="1" smtClean="0"/>
              <a:t>ausgerichtet</a:t>
            </a:r>
            <a:r>
              <a:rPr lang="en-US" dirty="0" smtClean="0"/>
              <a:t> an 64-Bit-Grenzen)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Mehr</a:t>
            </a:r>
            <a:r>
              <a:rPr lang="en-US" dirty="0" smtClean="0"/>
              <a:t> </a:t>
            </a:r>
            <a:r>
              <a:rPr lang="en-US" dirty="0" err="1" smtClean="0"/>
              <a:t>Geschwindigkeit</a:t>
            </a:r>
            <a:r>
              <a:rPr lang="en-US" dirty="0" smtClean="0"/>
              <a:t> </a:t>
            </a:r>
            <a:r>
              <a:rPr lang="en-US" dirty="0" err="1" smtClean="0"/>
              <a:t>beim</a:t>
            </a:r>
            <a:r>
              <a:rPr lang="en-US" dirty="0" smtClean="0"/>
              <a:t> </a:t>
            </a:r>
            <a:r>
              <a:rPr lang="en-US" dirty="0" err="1" smtClean="0"/>
              <a:t>Speicherzugriff</a:t>
            </a:r>
            <a:r>
              <a:rPr lang="en-US" dirty="0" smtClean="0"/>
              <a:t> auf 64-Bit-Rechnern</a:t>
            </a:r>
          </a:p>
          <a:p>
            <a:pPr lvl="2">
              <a:buFont typeface="Wingdings" pitchFamily="2" charset="2"/>
              <a:buChar char="§"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Payload length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Die </a:t>
            </a:r>
            <a:r>
              <a:rPr lang="en-US" dirty="0" err="1" smtClean="0"/>
              <a:t>Länge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Daten</a:t>
            </a:r>
            <a:r>
              <a:rPr lang="en-US" dirty="0" smtClean="0"/>
              <a:t> </a:t>
            </a:r>
            <a:r>
              <a:rPr lang="en-US" dirty="0" err="1" smtClean="0"/>
              <a:t>nach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40 Byte Header in Byte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Bei</a:t>
            </a:r>
            <a:r>
              <a:rPr lang="en-US" dirty="0" smtClean="0"/>
              <a:t> </a:t>
            </a:r>
            <a:r>
              <a:rPr lang="en-US" dirty="0" err="1" smtClean="0"/>
              <a:t>Jumbogrammen</a:t>
            </a:r>
            <a:r>
              <a:rPr lang="en-US" dirty="0" smtClean="0"/>
              <a:t> (&gt;= 2^16 Bytes) </a:t>
            </a:r>
            <a:r>
              <a:rPr lang="en-US" dirty="0" err="1" smtClean="0"/>
              <a:t>steht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r>
              <a:rPr lang="en-US" dirty="0" smtClean="0"/>
              <a:t> 0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Tatsächliche</a:t>
            </a:r>
            <a:r>
              <a:rPr lang="en-US" dirty="0" smtClean="0"/>
              <a:t> </a:t>
            </a:r>
            <a:r>
              <a:rPr lang="en-US" dirty="0" err="1" smtClean="0"/>
              <a:t>Länge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Erweiterungs</a:t>
            </a:r>
            <a:r>
              <a:rPr lang="en-US" dirty="0" smtClean="0"/>
              <a:t>-Header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5.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18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Header: IPv6 vs. IPv4 (forts.)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Hop Limit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In IPv4 “Time-To-Live”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Wird</a:t>
            </a:r>
            <a:r>
              <a:rPr lang="en-US" dirty="0" smtClean="0"/>
              <a:t> </a:t>
            </a:r>
            <a:r>
              <a:rPr lang="en-US" dirty="0" err="1" smtClean="0"/>
              <a:t>bei</a:t>
            </a:r>
            <a:r>
              <a:rPr lang="en-US" dirty="0" smtClean="0"/>
              <a:t> </a:t>
            </a:r>
            <a:r>
              <a:rPr lang="en-US" dirty="0" err="1" smtClean="0"/>
              <a:t>jedem</a:t>
            </a:r>
            <a:r>
              <a:rPr lang="en-US" dirty="0" smtClean="0"/>
              <a:t> Hop (</a:t>
            </a:r>
            <a:r>
              <a:rPr lang="en-US" dirty="0" err="1" smtClean="0"/>
              <a:t>durch</a:t>
            </a:r>
            <a:r>
              <a:rPr lang="en-US" dirty="0" smtClean="0"/>
              <a:t> den Router) um </a:t>
            </a:r>
            <a:r>
              <a:rPr lang="en-US" dirty="0" err="1" smtClean="0"/>
              <a:t>Eins</a:t>
            </a:r>
            <a:r>
              <a:rPr lang="en-US" dirty="0" smtClean="0"/>
              <a:t> </a:t>
            </a:r>
            <a:r>
              <a:rPr lang="en-US" dirty="0" err="1" smtClean="0"/>
              <a:t>verringert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Wenn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Wert </a:t>
            </a:r>
            <a:r>
              <a:rPr lang="en-US" dirty="0" err="1" smtClean="0"/>
              <a:t>anschließend</a:t>
            </a:r>
            <a:r>
              <a:rPr lang="en-US" dirty="0" smtClean="0"/>
              <a:t> 0 </a:t>
            </a:r>
            <a:r>
              <a:rPr lang="en-US" dirty="0" err="1" smtClean="0"/>
              <a:t>ist</a:t>
            </a:r>
            <a:r>
              <a:rPr lang="en-US" dirty="0" smtClean="0"/>
              <a:t>, </a:t>
            </a:r>
            <a:r>
              <a:rPr lang="en-US" dirty="0" err="1" smtClean="0"/>
              <a:t>soll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Router das </a:t>
            </a:r>
            <a:r>
              <a:rPr lang="en-US" dirty="0" err="1" smtClean="0"/>
              <a:t>Paket</a:t>
            </a:r>
            <a:r>
              <a:rPr lang="en-US" dirty="0" smtClean="0"/>
              <a:t> </a:t>
            </a:r>
            <a:r>
              <a:rPr lang="en-US" dirty="0" err="1" smtClean="0"/>
              <a:t>verwerfen</a:t>
            </a:r>
            <a:r>
              <a:rPr lang="en-US" dirty="0" smtClean="0"/>
              <a:t> und </a:t>
            </a:r>
            <a:r>
              <a:rPr lang="en-US" dirty="0" err="1" smtClean="0"/>
              <a:t>eine</a:t>
            </a:r>
            <a:r>
              <a:rPr lang="en-US" dirty="0" smtClean="0"/>
              <a:t> ICMP-</a:t>
            </a:r>
            <a:r>
              <a:rPr lang="en-US" dirty="0" err="1" smtClean="0"/>
              <a:t>Nachricht</a:t>
            </a:r>
            <a:r>
              <a:rPr lang="en-US" dirty="0" smtClean="0"/>
              <a:t> an den </a:t>
            </a:r>
            <a:r>
              <a:rPr lang="en-US" dirty="0" err="1" smtClean="0"/>
              <a:t>Absender</a:t>
            </a:r>
            <a:r>
              <a:rPr lang="en-US" dirty="0" smtClean="0"/>
              <a:t> </a:t>
            </a:r>
            <a:r>
              <a:rPr lang="en-US" dirty="0" err="1" smtClean="0"/>
              <a:t>senden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Next Header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Entspricht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“Protocol”-</a:t>
            </a:r>
            <a:r>
              <a:rPr lang="en-US" dirty="0" err="1" smtClean="0"/>
              <a:t>Feld</a:t>
            </a:r>
            <a:r>
              <a:rPr lang="en-US" dirty="0" smtClean="0"/>
              <a:t> in IPv4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Zum</a:t>
            </a:r>
            <a:r>
              <a:rPr lang="en-US" dirty="0" smtClean="0"/>
              <a:t> Multiplexing </a:t>
            </a:r>
            <a:r>
              <a:rPr lang="en-US" dirty="0" err="1" smtClean="0"/>
              <a:t>übergeordneter</a:t>
            </a:r>
            <a:r>
              <a:rPr lang="en-US" dirty="0" smtClean="0"/>
              <a:t> Transport-Layer-</a:t>
            </a:r>
            <a:r>
              <a:rPr lang="en-US" dirty="0" err="1" smtClean="0"/>
              <a:t>Protokolle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Manche</a:t>
            </a:r>
            <a:r>
              <a:rPr lang="en-US" dirty="0" smtClean="0"/>
              <a:t> </a:t>
            </a:r>
            <a:r>
              <a:rPr lang="en-US" dirty="0" err="1" smtClean="0"/>
              <a:t>Nummern</a:t>
            </a:r>
            <a:r>
              <a:rPr lang="en-US" dirty="0" smtClean="0"/>
              <a:t> </a:t>
            </a:r>
            <a:r>
              <a:rPr lang="en-US" dirty="0" err="1" smtClean="0"/>
              <a:t>entsprechen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IPv4-Nummer (6 = TCP, 17 = UDP)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Neue</a:t>
            </a:r>
            <a:r>
              <a:rPr lang="en-US" dirty="0" smtClean="0"/>
              <a:t> </a:t>
            </a:r>
            <a:r>
              <a:rPr lang="en-US" dirty="0" err="1" smtClean="0"/>
              <a:t>Nummern</a:t>
            </a:r>
            <a:r>
              <a:rPr lang="en-US" dirty="0" smtClean="0"/>
              <a:t>, </a:t>
            </a:r>
            <a:r>
              <a:rPr lang="en-US" dirty="0" err="1" smtClean="0"/>
              <a:t>etwa</a:t>
            </a:r>
            <a:r>
              <a:rPr lang="en-US" dirty="0" smtClean="0"/>
              <a:t> 58 = ICMPv6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5.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19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Kapitel 5</a:t>
            </a:r>
          </a:p>
        </p:txBody>
      </p:sp>
      <p:sp>
        <p:nvSpPr>
          <p:cNvPr id="14" name="Titel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x-none" dirty="0" smtClean="0"/>
              <a:t>Internet Protocol v6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5. Juni 2023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2730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Header: IPv6 vs. IPv4 (forts.)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Flow Label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24-Bit-Markierung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Pakete</a:t>
            </a:r>
            <a:r>
              <a:rPr lang="en-US" dirty="0" smtClean="0"/>
              <a:t> (default 0) – </a:t>
            </a:r>
            <a:r>
              <a:rPr lang="en-US" dirty="0" err="1" smtClean="0"/>
              <a:t>gesetzt</a:t>
            </a:r>
            <a:r>
              <a:rPr lang="en-US" dirty="0" smtClean="0"/>
              <a:t> </a:t>
            </a:r>
            <a:r>
              <a:rPr lang="en-US" dirty="0" err="1" smtClean="0"/>
              <a:t>nur</a:t>
            </a:r>
            <a:r>
              <a:rPr lang="en-US" dirty="0" smtClean="0"/>
              <a:t> </a:t>
            </a:r>
            <a:r>
              <a:rPr lang="en-US" dirty="0" err="1" smtClean="0"/>
              <a:t>vom</a:t>
            </a:r>
            <a:r>
              <a:rPr lang="en-US" dirty="0" smtClean="0"/>
              <a:t> </a:t>
            </a:r>
            <a:r>
              <a:rPr lang="en-US" dirty="0" err="1" smtClean="0"/>
              <a:t>Absender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Identifiziert</a:t>
            </a:r>
            <a:r>
              <a:rPr lang="en-US" dirty="0" smtClean="0"/>
              <a:t> </a:t>
            </a:r>
            <a:r>
              <a:rPr lang="en-US" dirty="0" err="1" smtClean="0"/>
              <a:t>einen</a:t>
            </a:r>
            <a:r>
              <a:rPr lang="en-US" dirty="0" smtClean="0"/>
              <a:t> </a:t>
            </a:r>
            <a:r>
              <a:rPr lang="en-US" dirty="0" err="1" smtClean="0"/>
              <a:t>Netzwerkstrom</a:t>
            </a:r>
            <a:r>
              <a:rPr lang="en-US" dirty="0" smtClean="0"/>
              <a:t> (</a:t>
            </a:r>
            <a:r>
              <a:rPr lang="en-US" dirty="0" err="1" smtClean="0"/>
              <a:t>etwa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QoS</a:t>
            </a:r>
            <a:r>
              <a:rPr lang="en-US" dirty="0" smtClean="0"/>
              <a:t>, </a:t>
            </a:r>
            <a:r>
              <a:rPr lang="en-US" dirty="0" err="1" smtClean="0"/>
              <a:t>Bandbreiten</a:t>
            </a:r>
            <a:r>
              <a:rPr lang="en-US" dirty="0" smtClean="0"/>
              <a:t> </a:t>
            </a:r>
            <a:r>
              <a:rPr lang="en-US" dirty="0" err="1" smtClean="0"/>
              <a:t>oder</a:t>
            </a:r>
            <a:r>
              <a:rPr lang="en-US" dirty="0" smtClean="0"/>
              <a:t> </a:t>
            </a:r>
            <a:r>
              <a:rPr lang="en-US" dirty="0" err="1" smtClean="0"/>
              <a:t>Latenzanforderungen</a:t>
            </a:r>
            <a:r>
              <a:rPr lang="en-US" dirty="0" smtClean="0"/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Bisher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Grunde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verwendet</a:t>
            </a:r>
            <a:endParaRPr lang="en-US" dirty="0" smtClean="0"/>
          </a:p>
          <a:p>
            <a:pPr>
              <a:buNone/>
            </a:pPr>
            <a:r>
              <a:rPr lang="en-US" smtClean="0"/>
              <a:t>Class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Entspricht</a:t>
            </a:r>
            <a:r>
              <a:rPr lang="en-US" dirty="0" smtClean="0"/>
              <a:t> “</a:t>
            </a:r>
            <a:r>
              <a:rPr lang="en-US" dirty="0" err="1" smtClean="0"/>
              <a:t>ToS</a:t>
            </a:r>
            <a:r>
              <a:rPr lang="en-US" dirty="0" smtClean="0"/>
              <a:t>” in IPv4 – </a:t>
            </a:r>
            <a:r>
              <a:rPr lang="en-US" dirty="0" err="1" smtClean="0"/>
              <a:t>gesetzt</a:t>
            </a:r>
            <a:r>
              <a:rPr lang="en-US" dirty="0" smtClean="0"/>
              <a:t> </a:t>
            </a:r>
            <a:r>
              <a:rPr lang="en-US" dirty="0" err="1" smtClean="0"/>
              <a:t>vom</a:t>
            </a:r>
            <a:r>
              <a:rPr lang="en-US" dirty="0" smtClean="0"/>
              <a:t> </a:t>
            </a:r>
            <a:r>
              <a:rPr lang="en-US" dirty="0" err="1" smtClean="0"/>
              <a:t>Absender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Wert </a:t>
            </a:r>
            <a:r>
              <a:rPr lang="en-US" dirty="0" err="1" smtClean="0"/>
              <a:t>entspricht</a:t>
            </a:r>
            <a:r>
              <a:rPr lang="en-US" dirty="0" smtClean="0"/>
              <a:t> </a:t>
            </a:r>
            <a:r>
              <a:rPr lang="en-US" dirty="0" err="1" smtClean="0"/>
              <a:t>einer</a:t>
            </a:r>
            <a:r>
              <a:rPr lang="en-US" dirty="0" smtClean="0"/>
              <a:t> Art “</a:t>
            </a:r>
            <a:r>
              <a:rPr lang="en-US" dirty="0" err="1" smtClean="0"/>
              <a:t>Priorität</a:t>
            </a:r>
            <a:r>
              <a:rPr lang="en-US" dirty="0" smtClean="0"/>
              <a:t>”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Nutzdaten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Bisher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Grunde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verwendet</a:t>
            </a:r>
            <a:endParaRPr lang="en-US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5.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20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Header: IPv6 vs. IPv4 (forts.)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Erweiterungs</a:t>
            </a:r>
            <a:r>
              <a:rPr lang="en-US" dirty="0" smtClean="0"/>
              <a:t>-Header (Hop-by-Hop </a:t>
            </a:r>
            <a:r>
              <a:rPr lang="en-US" dirty="0" err="1" smtClean="0"/>
              <a:t>ausgewertet</a:t>
            </a:r>
            <a:r>
              <a:rPr lang="en-US" dirty="0" smtClean="0"/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Folgen</a:t>
            </a:r>
            <a:r>
              <a:rPr lang="en-US" dirty="0" smtClean="0"/>
              <a:t> </a:t>
            </a:r>
            <a:r>
              <a:rPr lang="en-US" dirty="0" err="1" smtClean="0"/>
              <a:t>direkt</a:t>
            </a:r>
            <a:r>
              <a:rPr lang="en-US" dirty="0" smtClean="0"/>
              <a:t> auf den Standard-Header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Source-Routing (Routing Header 0)</a:t>
            </a:r>
          </a:p>
          <a:p>
            <a:pPr lvl="3">
              <a:buFont typeface="Wingdings" pitchFamily="2" charset="2"/>
              <a:buChar char="§"/>
            </a:pPr>
            <a:r>
              <a:rPr lang="en-US" dirty="0" err="1" smtClean="0"/>
              <a:t>Erlaubt</a:t>
            </a:r>
            <a:r>
              <a:rPr lang="en-US" dirty="0" smtClean="0"/>
              <a:t> die </a:t>
            </a:r>
            <a:r>
              <a:rPr lang="en-US" dirty="0" err="1" smtClean="0"/>
              <a:t>Angabe</a:t>
            </a:r>
            <a:r>
              <a:rPr lang="en-US" dirty="0" smtClean="0"/>
              <a:t> von Hops, die </a:t>
            </a:r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smtClean="0"/>
              <a:t>Paket </a:t>
            </a:r>
            <a:r>
              <a:rPr lang="en-US" dirty="0" smtClean="0"/>
              <a:t>auf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Pfad</a:t>
            </a:r>
            <a:r>
              <a:rPr lang="en-US" dirty="0" smtClean="0"/>
              <a:t> </a:t>
            </a:r>
            <a:r>
              <a:rPr lang="en-US" dirty="0" err="1" smtClean="0"/>
              <a:t>zum</a:t>
            </a:r>
            <a:r>
              <a:rPr lang="en-US" dirty="0" smtClean="0"/>
              <a:t> </a:t>
            </a:r>
            <a:r>
              <a:rPr lang="en-US" dirty="0" err="1" smtClean="0"/>
              <a:t>Ziel</a:t>
            </a:r>
            <a:r>
              <a:rPr lang="en-US" dirty="0" smtClean="0"/>
              <a:t> </a:t>
            </a:r>
            <a:r>
              <a:rPr lang="en-US" dirty="0" err="1" smtClean="0"/>
              <a:t>verwenden</a:t>
            </a:r>
            <a:r>
              <a:rPr lang="en-US" dirty="0" smtClean="0"/>
              <a:t> </a:t>
            </a:r>
            <a:r>
              <a:rPr lang="en-US" dirty="0" err="1" smtClean="0"/>
              <a:t>soll</a:t>
            </a:r>
            <a:endParaRPr lang="en-US" dirty="0" smtClean="0"/>
          </a:p>
          <a:p>
            <a:pPr lvl="3">
              <a:buFont typeface="Wingdings" pitchFamily="2" charset="2"/>
              <a:buChar char="§"/>
            </a:pP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verwendet</a:t>
            </a:r>
            <a:r>
              <a:rPr lang="en-US" dirty="0" smtClean="0"/>
              <a:t> (</a:t>
            </a:r>
            <a:r>
              <a:rPr lang="en-US" dirty="0" err="1" smtClean="0"/>
              <a:t>zu</a:t>
            </a:r>
            <a:r>
              <a:rPr lang="en-US" dirty="0" smtClean="0"/>
              <a:t> </a:t>
            </a:r>
            <a:r>
              <a:rPr lang="en-US" dirty="0" err="1" smtClean="0"/>
              <a:t>hohes</a:t>
            </a:r>
            <a:r>
              <a:rPr lang="en-US" dirty="0" smtClean="0"/>
              <a:t> </a:t>
            </a:r>
            <a:r>
              <a:rPr lang="en-US" dirty="0" err="1" smtClean="0"/>
              <a:t>Missbrauchspotential</a:t>
            </a:r>
            <a:r>
              <a:rPr lang="en-US" dirty="0" smtClean="0"/>
              <a:t>)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Jumbogram</a:t>
            </a:r>
            <a:r>
              <a:rPr lang="en-US" dirty="0" smtClean="0"/>
              <a:t>-Header</a:t>
            </a:r>
          </a:p>
          <a:p>
            <a:pPr lvl="2">
              <a:buFont typeface="Wingdings" pitchFamily="2" charset="2"/>
              <a:buChar char="§"/>
            </a:pPr>
            <a:endParaRPr lang="en-US" dirty="0" smtClean="0"/>
          </a:p>
          <a:p>
            <a:pPr lvl="2">
              <a:buFont typeface="Wingdings" pitchFamily="2" charset="2"/>
              <a:buChar char="§"/>
            </a:pPr>
            <a:endParaRPr lang="en-US" dirty="0" smtClean="0"/>
          </a:p>
          <a:p>
            <a:pPr lvl="2">
              <a:buFont typeface="Wingdings" pitchFamily="2" charset="2"/>
              <a:buChar char="§"/>
            </a:pP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MTU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Jumbogramme</a:t>
            </a:r>
            <a:r>
              <a:rPr lang="en-US" dirty="0" smtClean="0"/>
              <a:t> muss </a:t>
            </a:r>
            <a:r>
              <a:rPr lang="en-US" dirty="0" err="1" smtClean="0"/>
              <a:t>größer</a:t>
            </a:r>
            <a:r>
              <a:rPr lang="en-US" dirty="0" smtClean="0"/>
              <a:t> 2^16 </a:t>
            </a:r>
            <a:r>
              <a:rPr lang="en-US" dirty="0" err="1" smtClean="0"/>
              <a:t>sein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Keine</a:t>
            </a:r>
            <a:r>
              <a:rPr lang="en-US" dirty="0" smtClean="0"/>
              <a:t> </a:t>
            </a:r>
            <a:r>
              <a:rPr lang="en-US" dirty="0" err="1" smtClean="0"/>
              <a:t>Fragmentierung</a:t>
            </a:r>
            <a:r>
              <a:rPr lang="en-US" dirty="0" smtClean="0"/>
              <a:t> </a:t>
            </a:r>
            <a:r>
              <a:rPr lang="en-US" dirty="0" err="1" smtClean="0"/>
              <a:t>möglich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Type (2 </a:t>
            </a:r>
            <a:r>
              <a:rPr lang="en-US" dirty="0" err="1" smtClean="0"/>
              <a:t>signifikanten</a:t>
            </a:r>
            <a:r>
              <a:rPr lang="en-US" dirty="0" smtClean="0"/>
              <a:t> Bit </a:t>
            </a:r>
            <a:r>
              <a:rPr lang="en-US" dirty="0" err="1" smtClean="0"/>
              <a:t>bestimmen</a:t>
            </a:r>
            <a:r>
              <a:rPr lang="en-US" dirty="0" smtClean="0"/>
              <a:t>, was </a:t>
            </a:r>
            <a:r>
              <a:rPr lang="en-US" dirty="0" err="1" smtClean="0"/>
              <a:t>passiert</a:t>
            </a:r>
            <a:r>
              <a:rPr lang="en-US" dirty="0" smtClean="0"/>
              <a:t>, </a:t>
            </a:r>
            <a:r>
              <a:rPr lang="en-US" dirty="0" err="1" smtClean="0"/>
              <a:t>wenn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Header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verarbeitet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r>
              <a:rPr lang="en-US" dirty="0" smtClean="0"/>
              <a:t> </a:t>
            </a:r>
            <a:r>
              <a:rPr lang="en-US" dirty="0" err="1" smtClean="0"/>
              <a:t>kann</a:t>
            </a:r>
            <a:r>
              <a:rPr lang="en-US" dirty="0" smtClean="0"/>
              <a:t>)</a:t>
            </a:r>
          </a:p>
          <a:p>
            <a:pPr lvl="2">
              <a:buNone/>
            </a:pPr>
            <a:endParaRPr lang="en-US" dirty="0" smtClean="0"/>
          </a:p>
          <a:p>
            <a:pPr lvl="3">
              <a:buFont typeface="Wingdings" pitchFamily="2" charset="2"/>
              <a:buChar char="§"/>
            </a:pPr>
            <a:endParaRPr lang="en-US" dirty="0" smtClean="0"/>
          </a:p>
          <a:p>
            <a:pPr lvl="2">
              <a:buFont typeface="Wingdings" pitchFamily="2" charset="2"/>
              <a:buChar char="§"/>
            </a:pPr>
            <a:endParaRPr lang="en-US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5.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21</a:t>
            </a:fld>
            <a:endParaRPr lang="de-DE" altLang="x-none" dirty="0">
              <a:latin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93740" y="4038152"/>
            <a:ext cx="6934262" cy="13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4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Header: IPv6 vs. IPv4 (forts.)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Erweiterungs</a:t>
            </a:r>
            <a:r>
              <a:rPr lang="en-US" dirty="0" smtClean="0"/>
              <a:t>-Header (</a:t>
            </a:r>
            <a:r>
              <a:rPr lang="en-US" dirty="0" err="1" smtClean="0"/>
              <a:t>Nur</a:t>
            </a:r>
            <a:r>
              <a:rPr lang="en-US" dirty="0" smtClean="0"/>
              <a:t> am </a:t>
            </a:r>
            <a:r>
              <a:rPr lang="en-US" dirty="0" err="1" smtClean="0"/>
              <a:t>Ziel</a:t>
            </a:r>
            <a:r>
              <a:rPr lang="en-US" dirty="0" smtClean="0"/>
              <a:t> </a:t>
            </a:r>
            <a:r>
              <a:rPr lang="en-US" dirty="0" err="1" smtClean="0"/>
              <a:t>ausgewertet</a:t>
            </a:r>
            <a:r>
              <a:rPr lang="en-US" dirty="0" smtClean="0"/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Fragmentation Header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Authentication Header (IPSec AH)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Encapsulation Security Payload Header (IPSec ESP)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Destination Options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Header </a:t>
            </a:r>
            <a:r>
              <a:rPr lang="en-US" dirty="0" err="1" smtClean="0"/>
              <a:t>übergeordneter</a:t>
            </a:r>
            <a:r>
              <a:rPr lang="en-US" dirty="0" smtClean="0"/>
              <a:t> Layer (TCP, UDP, ICMPv6, </a:t>
            </a:r>
            <a:r>
              <a:rPr lang="en-US" dirty="0" err="1" smtClean="0"/>
              <a:t>etec</a:t>
            </a:r>
            <a:r>
              <a:rPr lang="en-US" dirty="0" smtClean="0"/>
              <a:t>.)</a:t>
            </a:r>
          </a:p>
          <a:p>
            <a:pPr lvl="2">
              <a:buFont typeface="Wingdings" pitchFamily="2" charset="2"/>
              <a:buChar char="§"/>
            </a:pPr>
            <a:endParaRPr lang="en-US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5.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22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Header: IPv6 vs. IPv4 (forts.)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5.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23</a:t>
            </a:fld>
            <a:endParaRPr lang="de-DE" altLang="x-none" dirty="0">
              <a:latin typeface="+mn-lt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1359" y="1728465"/>
            <a:ext cx="8462479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IPv6-Adressen-Notation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128 Bit </a:t>
            </a:r>
            <a:r>
              <a:rPr lang="en-US" dirty="0" err="1" smtClean="0"/>
              <a:t>Adressen</a:t>
            </a: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/>
              <a:t>IPv4: Dotted </a:t>
            </a:r>
            <a:r>
              <a:rPr lang="en-US" dirty="0" err="1" smtClean="0"/>
              <a:t>Dezimal</a:t>
            </a:r>
            <a:r>
              <a:rPr lang="en-US" dirty="0" smtClean="0"/>
              <a:t> Notation (127.0.0.1)</a:t>
            </a:r>
          </a:p>
          <a:p>
            <a:pPr>
              <a:buNone/>
            </a:pPr>
            <a:r>
              <a:rPr lang="en-US" dirty="0" smtClean="0"/>
              <a:t>IPv6: </a:t>
            </a:r>
            <a:r>
              <a:rPr lang="en-US" dirty="0" err="1" smtClean="0"/>
              <a:t>Hexadezimale</a:t>
            </a:r>
            <a:r>
              <a:rPr lang="en-US" dirty="0" smtClean="0"/>
              <a:t> Notation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Notationsregeln (z.B. Abkürzungen / Zusammenfassungen) in RFC 5952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Einzig</a:t>
            </a:r>
            <a:r>
              <a:rPr lang="en-US" dirty="0" smtClean="0"/>
              <a:t> </a:t>
            </a:r>
            <a:r>
              <a:rPr lang="en-US" dirty="0" err="1" smtClean="0"/>
              <a:t>gültige</a:t>
            </a:r>
            <a:r>
              <a:rPr lang="en-US" dirty="0" smtClean="0"/>
              <a:t> </a:t>
            </a:r>
            <a:r>
              <a:rPr lang="en-US" dirty="0" err="1" smtClean="0"/>
              <a:t>Schreibweise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o.g</a:t>
            </a:r>
            <a:r>
              <a:rPr lang="en-US" dirty="0" smtClean="0"/>
              <a:t>. </a:t>
            </a:r>
            <a:r>
              <a:rPr lang="en-US" dirty="0" err="1" smtClean="0"/>
              <a:t>Adresse</a:t>
            </a:r>
            <a:r>
              <a:rPr lang="en-US" dirty="0" smtClean="0"/>
              <a:t>: 2001:db8::1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Verwendung</a:t>
            </a:r>
            <a:r>
              <a:rPr lang="en-US" dirty="0" smtClean="0"/>
              <a:t> in URLs </a:t>
            </a:r>
            <a:r>
              <a:rPr lang="en-US" dirty="0" err="1" smtClean="0"/>
              <a:t>mit</a:t>
            </a:r>
            <a:r>
              <a:rPr lang="en-US" dirty="0" smtClean="0"/>
              <a:t> []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http://[2001:db8::1%25eth0]:80/ (Interface-Wahl mit % - </a:t>
            </a:r>
            <a:r>
              <a:rPr lang="de-DE" dirty="0" err="1" smtClean="0"/>
              <a:t>urlencoded</a:t>
            </a:r>
            <a:r>
              <a:rPr lang="de-DE" dirty="0" smtClean="0"/>
              <a:t> %25)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Verwendung</a:t>
            </a:r>
            <a:r>
              <a:rPr lang="en-US" dirty="0" smtClean="0"/>
              <a:t> in UNCs: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\\2001:db8::1\</a:t>
            </a:r>
            <a:r>
              <a:rPr lang="de-DE" dirty="0" err="1" smtClean="0"/>
              <a:t>share</a:t>
            </a:r>
            <a:r>
              <a:rPr lang="de-DE" dirty="0" smtClean="0"/>
              <a:t> (normale Schreibweise)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\\2001-db8--1.ipv6-literal.net\share (angepasste Schreibweise)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5.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24</a:t>
            </a:fld>
            <a:endParaRPr lang="de-DE" altLang="x-none" dirty="0">
              <a:latin typeface="+mn-lt"/>
            </a:endParaRPr>
          </a:p>
        </p:txBody>
      </p:sp>
      <p:pic>
        <p:nvPicPr>
          <p:cNvPr id="61442" name="Picture 2" descr="IPv6-Adress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7689" y="3096617"/>
            <a:ext cx="7061824" cy="9361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6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Adressauflösung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ICMPv6 / Neighbor Discovery Protocol (NDP)</a:t>
            </a:r>
          </a:p>
          <a:p>
            <a:pPr marL="697681" lvl="1" indent="-457200">
              <a:buFont typeface="+mj-lt"/>
              <a:buAutoNum type="arabicParenR"/>
            </a:pPr>
            <a:r>
              <a:rPr lang="en-US" dirty="0" smtClean="0"/>
              <a:t>Wahl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eigenen</a:t>
            </a:r>
            <a:r>
              <a:rPr lang="en-US" dirty="0" smtClean="0"/>
              <a:t> link-local IP-</a:t>
            </a:r>
            <a:r>
              <a:rPr lang="en-US" dirty="0" err="1" smtClean="0"/>
              <a:t>Adresse</a:t>
            </a:r>
            <a:endParaRPr lang="en-US" dirty="0" smtClean="0"/>
          </a:p>
          <a:p>
            <a:pPr marL="938162" lvl="2" indent="-457200">
              <a:buFont typeface="+mj-lt"/>
              <a:buAutoNum type="arabicParenR"/>
            </a:pPr>
            <a:r>
              <a:rPr lang="en-US" dirty="0" smtClean="0"/>
              <a:t>Stateless Address </a:t>
            </a:r>
            <a:r>
              <a:rPr lang="en-US" dirty="0" err="1" smtClean="0"/>
              <a:t>Autoconfiguration</a:t>
            </a:r>
            <a:r>
              <a:rPr lang="en-US" dirty="0" smtClean="0"/>
              <a:t> (SLAAC)</a:t>
            </a:r>
            <a:endParaRPr lang="de-DE" dirty="0" smtClean="0"/>
          </a:p>
          <a:p>
            <a:pPr>
              <a:buNone/>
            </a:pPr>
            <a:endParaRPr lang="en-US" dirty="0" smtClean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5.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25</a:t>
            </a:fld>
            <a:endParaRPr lang="de-DE" altLang="x-none" dirty="0">
              <a:latin typeface="+mn-lt"/>
            </a:endParaRPr>
          </a:p>
        </p:txBody>
      </p:sp>
      <p:pic>
        <p:nvPicPr>
          <p:cNvPr id="5122" name="Picture 2" descr="Wie werden IPv6-Adressen gebildet?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5640" y="3240633"/>
            <a:ext cx="8652796" cy="35225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6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7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8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Adressauflösung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ICMPv6 / Neighbor Discovery Protocol (NDP)</a:t>
            </a:r>
          </a:p>
          <a:p>
            <a:pPr marL="697681" lvl="1" indent="-457200">
              <a:buFont typeface="+mj-lt"/>
              <a:buAutoNum type="arabicParenR"/>
            </a:pPr>
            <a:r>
              <a:rPr lang="en-US" dirty="0" smtClean="0"/>
              <a:t>Wahl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eigenen</a:t>
            </a:r>
            <a:r>
              <a:rPr lang="en-US" dirty="0" smtClean="0"/>
              <a:t> link-local IP-</a:t>
            </a:r>
            <a:r>
              <a:rPr lang="en-US" dirty="0" err="1" smtClean="0"/>
              <a:t>Adresse</a:t>
            </a:r>
            <a:endParaRPr lang="en-US" dirty="0" smtClean="0"/>
          </a:p>
          <a:p>
            <a:pPr marL="938162" lvl="2" indent="-457200">
              <a:buFont typeface="+mj-lt"/>
              <a:buAutoNum type="arabicParenR"/>
            </a:pPr>
            <a:r>
              <a:rPr lang="en-US" dirty="0" smtClean="0"/>
              <a:t>Stateless Address </a:t>
            </a:r>
            <a:r>
              <a:rPr lang="en-US" dirty="0" err="1" smtClean="0"/>
              <a:t>Autoconfiguration</a:t>
            </a:r>
            <a:r>
              <a:rPr lang="en-US" dirty="0" smtClean="0"/>
              <a:t> (SLAAC)</a:t>
            </a:r>
          </a:p>
          <a:p>
            <a:pPr marL="938162" lvl="2" indent="-457200">
              <a:buFont typeface="+mj-lt"/>
              <a:buAutoNum type="arabicParenR"/>
            </a:pPr>
            <a:r>
              <a:rPr lang="en-US" dirty="0" err="1" smtClean="0"/>
              <a:t>Prüfen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gewählten</a:t>
            </a:r>
            <a:r>
              <a:rPr lang="en-US" dirty="0" smtClean="0"/>
              <a:t> IP-</a:t>
            </a:r>
            <a:r>
              <a:rPr lang="en-US" dirty="0" err="1" smtClean="0"/>
              <a:t>Adresse</a:t>
            </a:r>
            <a:r>
              <a:rPr lang="en-US" dirty="0" smtClean="0"/>
              <a:t> “</a:t>
            </a:r>
            <a:r>
              <a:rPr lang="de-DE" dirty="0" err="1" smtClean="0"/>
              <a:t>Duplicate</a:t>
            </a:r>
            <a:r>
              <a:rPr lang="de-DE" dirty="0" smtClean="0"/>
              <a:t> </a:t>
            </a:r>
            <a:r>
              <a:rPr lang="de-DE" dirty="0" err="1" smtClean="0"/>
              <a:t>Address</a:t>
            </a:r>
            <a:r>
              <a:rPr lang="de-DE" dirty="0" smtClean="0"/>
              <a:t> </a:t>
            </a:r>
            <a:r>
              <a:rPr lang="de-DE" dirty="0" err="1" smtClean="0"/>
              <a:t>Detection</a:t>
            </a:r>
            <a:r>
              <a:rPr lang="de-DE" dirty="0" smtClean="0"/>
              <a:t> (DAD)“</a:t>
            </a:r>
          </a:p>
          <a:p>
            <a:pPr marL="1178647" lvl="3" indent="-457200">
              <a:buFont typeface="+mj-lt"/>
              <a:buAutoNum type="arabicParenR"/>
            </a:pPr>
            <a:r>
              <a:rPr lang="en-US" dirty="0" smtClean="0"/>
              <a:t>Neighbor Solicitation (NS)</a:t>
            </a:r>
          </a:p>
          <a:p>
            <a:pPr marL="1178647" lvl="3" indent="-457200">
              <a:buFont typeface="+mj-lt"/>
              <a:buAutoNum type="arabicParenR"/>
            </a:pPr>
            <a:r>
              <a:rPr lang="en-US" dirty="0" smtClean="0"/>
              <a:t>Neighbor Advertisement (NA)</a:t>
            </a:r>
          </a:p>
          <a:p>
            <a:pPr marL="697681" lvl="1" indent="-457200">
              <a:buFont typeface="+mj-lt"/>
              <a:buAutoNum type="arabicParenR"/>
            </a:pPr>
            <a:r>
              <a:rPr lang="en-US" dirty="0" smtClean="0"/>
              <a:t>Wahl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eigenen</a:t>
            </a:r>
            <a:r>
              <a:rPr lang="en-US" dirty="0" smtClean="0"/>
              <a:t> </a:t>
            </a:r>
            <a:r>
              <a:rPr lang="en-US" dirty="0" err="1" smtClean="0"/>
              <a:t>globalen</a:t>
            </a:r>
            <a:r>
              <a:rPr lang="en-US" dirty="0" smtClean="0"/>
              <a:t> IP-</a:t>
            </a:r>
            <a:r>
              <a:rPr lang="en-US" dirty="0" err="1" smtClean="0"/>
              <a:t>Adressen</a:t>
            </a:r>
            <a:r>
              <a:rPr lang="en-US" dirty="0" smtClean="0"/>
              <a:t> (Prefix des </a:t>
            </a:r>
            <a:r>
              <a:rPr lang="en-US" dirty="0" err="1" smtClean="0"/>
              <a:t>globalen</a:t>
            </a:r>
            <a:r>
              <a:rPr lang="en-US" dirty="0" smtClean="0"/>
              <a:t> </a:t>
            </a:r>
            <a:r>
              <a:rPr lang="en-US" dirty="0" err="1" smtClean="0"/>
              <a:t>Adressblocks</a:t>
            </a:r>
            <a:r>
              <a:rPr lang="en-US" dirty="0" smtClean="0"/>
              <a:t>)</a:t>
            </a:r>
          </a:p>
          <a:p>
            <a:pPr marL="938162" lvl="2" indent="-457200">
              <a:buFont typeface="+mj-lt"/>
              <a:buAutoNum type="arabicParenR"/>
            </a:pPr>
            <a:r>
              <a:rPr lang="en-US" dirty="0" smtClean="0"/>
              <a:t>Router Solicitation (RS)</a:t>
            </a:r>
          </a:p>
          <a:p>
            <a:pPr marL="938162" lvl="2" indent="-457200">
              <a:buFont typeface="+mj-lt"/>
              <a:buAutoNum type="arabicParenR"/>
            </a:pPr>
            <a:r>
              <a:rPr lang="en-US" dirty="0" smtClean="0"/>
              <a:t>Router Advertisement (RA)</a:t>
            </a:r>
          </a:p>
          <a:p>
            <a:pPr marL="938162" lvl="2" indent="-457200">
              <a:buFont typeface="+mj-lt"/>
              <a:buAutoNum type="arabicParenR"/>
            </a:pPr>
            <a:r>
              <a:rPr lang="en-US" dirty="0" err="1" smtClean="0"/>
              <a:t>Prüfen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IP-</a:t>
            </a:r>
            <a:r>
              <a:rPr lang="en-US" dirty="0" err="1" smtClean="0"/>
              <a:t>Adresse</a:t>
            </a:r>
            <a:r>
              <a:rPr lang="en-US" dirty="0" smtClean="0"/>
              <a:t> (DAD)</a:t>
            </a:r>
          </a:p>
          <a:p>
            <a:pPr marL="938162" lvl="2" indent="-457200">
              <a:buFont typeface="+mj-lt"/>
              <a:buAutoNum type="arabicParenR"/>
            </a:pPr>
            <a:endParaRPr lang="de-DE" dirty="0" smtClean="0"/>
          </a:p>
          <a:p>
            <a:pPr>
              <a:buNone/>
            </a:pPr>
            <a:endParaRPr lang="en-US" dirty="0" smtClean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5.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26</a:t>
            </a:fld>
            <a:endParaRPr lang="de-DE" altLang="x-none" dirty="0">
              <a:latin typeface="+mn-lt"/>
            </a:endParaRPr>
          </a:p>
        </p:txBody>
      </p:sp>
      <p:pic>
        <p:nvPicPr>
          <p:cNvPr id="4098" name="Picture 2" descr="https://www.elektronik-kompendium.de/sites/net/bilder/1902131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0620" y="4752801"/>
            <a:ext cx="4210050" cy="18954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sLAAC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Privacy Extensions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Rechner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den </a:t>
            </a:r>
            <a:r>
              <a:rPr lang="en-US" dirty="0" err="1" smtClean="0"/>
              <a:t>aus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MAC </a:t>
            </a:r>
            <a:r>
              <a:rPr lang="en-US" dirty="0" err="1" smtClean="0"/>
              <a:t>erzeugten</a:t>
            </a:r>
            <a:r>
              <a:rPr lang="en-US" dirty="0" smtClean="0"/>
              <a:t> Interface Identifier in </a:t>
            </a:r>
            <a:r>
              <a:rPr lang="en-US" dirty="0" err="1" smtClean="0"/>
              <a:t>unterschiedlichen</a:t>
            </a:r>
            <a:r>
              <a:rPr lang="en-US" dirty="0" smtClean="0"/>
              <a:t> </a:t>
            </a:r>
            <a:r>
              <a:rPr lang="en-US" dirty="0" err="1" smtClean="0"/>
              <a:t>Prefixen</a:t>
            </a:r>
            <a:r>
              <a:rPr lang="en-US" dirty="0" smtClean="0"/>
              <a:t> </a:t>
            </a:r>
            <a:r>
              <a:rPr lang="en-US" dirty="0" err="1" smtClean="0"/>
              <a:t>eindeutig</a:t>
            </a:r>
            <a:r>
              <a:rPr lang="en-US" dirty="0" smtClean="0"/>
              <a:t> </a:t>
            </a:r>
            <a:r>
              <a:rPr lang="en-US" dirty="0" err="1" smtClean="0"/>
              <a:t>erkennbar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Privacy Extensions </a:t>
            </a:r>
            <a:r>
              <a:rPr lang="de-DE" dirty="0" smtClean="0"/>
              <a:t>(RFC 4941) erzeugen weitere Adresse mit zufälligem Interface Identifier</a:t>
            </a:r>
          </a:p>
          <a:p>
            <a:pPr lvl="3">
              <a:buFont typeface="Wingdings" pitchFamily="2" charset="2"/>
              <a:buChar char="§"/>
            </a:pPr>
            <a:r>
              <a:rPr lang="de-DE" dirty="0" smtClean="0"/>
              <a:t>Nehme aktuellen NTP-Zeitstempel (64 Bit) und die MAC-Adresse</a:t>
            </a:r>
          </a:p>
          <a:p>
            <a:pPr lvl="3">
              <a:buFont typeface="Wingdings" pitchFamily="2" charset="2"/>
              <a:buChar char="§"/>
            </a:pPr>
            <a:r>
              <a:rPr lang="de-DE" smtClean="0"/>
              <a:t>Erstelle SHA1-Hashes </a:t>
            </a:r>
            <a:r>
              <a:rPr lang="de-DE" dirty="0" smtClean="0"/>
              <a:t>mit einer Länge von 64 Bit</a:t>
            </a:r>
          </a:p>
          <a:p>
            <a:pPr lvl="3">
              <a:buFont typeface="Wingdings" pitchFamily="2" charset="2"/>
              <a:buChar char="§"/>
            </a:pPr>
            <a:r>
              <a:rPr lang="en-US" dirty="0" err="1" smtClean="0"/>
              <a:t>Ergebnis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neue</a:t>
            </a:r>
            <a:r>
              <a:rPr lang="en-US" dirty="0" smtClean="0"/>
              <a:t> </a:t>
            </a:r>
            <a:r>
              <a:rPr lang="en-US" dirty="0" err="1" smtClean="0"/>
              <a:t>zufällige</a:t>
            </a:r>
            <a:r>
              <a:rPr lang="en-US" dirty="0" smtClean="0"/>
              <a:t> Interface Identifier</a:t>
            </a:r>
          </a:p>
          <a:p>
            <a:pPr lvl="3">
              <a:buFont typeface="Wingdings" pitchFamily="2" charset="2"/>
              <a:buChar char="§"/>
            </a:pP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Regelmäßiger</a:t>
            </a:r>
            <a:r>
              <a:rPr lang="en-US" dirty="0" smtClean="0"/>
              <a:t> </a:t>
            </a:r>
            <a:r>
              <a:rPr lang="en-US" dirty="0" err="1" smtClean="0"/>
              <a:t>Wechsel</a:t>
            </a:r>
            <a:r>
              <a:rPr lang="en-US" dirty="0" smtClean="0"/>
              <a:t> des Interface Identifiers (</a:t>
            </a:r>
            <a:r>
              <a:rPr lang="en-US" dirty="0" err="1" smtClean="0"/>
              <a:t>stündlich</a:t>
            </a:r>
            <a:r>
              <a:rPr lang="en-US" dirty="0" smtClean="0"/>
              <a:t> / </a:t>
            </a:r>
            <a:r>
              <a:rPr lang="en-US" dirty="0" err="1" smtClean="0"/>
              <a:t>täglich</a:t>
            </a:r>
            <a:r>
              <a:rPr lang="en-US" dirty="0" smtClean="0"/>
              <a:t> / </a:t>
            </a:r>
            <a:r>
              <a:rPr lang="en-US" dirty="0" err="1" smtClean="0"/>
              <a:t>manuell</a:t>
            </a:r>
            <a:r>
              <a:rPr lang="en-US" dirty="0" smtClean="0"/>
              <a:t>)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Temporär</a:t>
            </a:r>
            <a:r>
              <a:rPr lang="en-US" dirty="0" smtClean="0"/>
              <a:t> </a:t>
            </a:r>
            <a:r>
              <a:rPr lang="en-US" dirty="0" err="1" smtClean="0"/>
              <a:t>Weiterbetrieb</a:t>
            </a:r>
            <a:r>
              <a:rPr lang="en-US" dirty="0" smtClean="0"/>
              <a:t> des </a:t>
            </a:r>
            <a:r>
              <a:rPr lang="en-US" dirty="0" err="1" smtClean="0"/>
              <a:t>vorigen</a:t>
            </a:r>
            <a:r>
              <a:rPr lang="en-US" dirty="0" smtClean="0"/>
              <a:t> Identifiers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Neue</a:t>
            </a:r>
            <a:r>
              <a:rPr lang="en-US" dirty="0" smtClean="0"/>
              <a:t> </a:t>
            </a:r>
            <a:r>
              <a:rPr lang="en-US" dirty="0" err="1" smtClean="0"/>
              <a:t>Verbindungen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neuem</a:t>
            </a:r>
            <a:r>
              <a:rPr lang="en-US" dirty="0" smtClean="0"/>
              <a:t> Identifier</a:t>
            </a:r>
          </a:p>
          <a:p>
            <a:pPr lvl="2">
              <a:buFont typeface="Wingdings" pitchFamily="2" charset="2"/>
              <a:buChar char="§"/>
            </a:pP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Nur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globale</a:t>
            </a:r>
            <a:r>
              <a:rPr lang="en-US" dirty="0" smtClean="0"/>
              <a:t> IP-</a:t>
            </a:r>
            <a:r>
              <a:rPr lang="en-US" dirty="0" err="1" smtClean="0"/>
              <a:t>Adressen</a:t>
            </a:r>
            <a:r>
              <a:rPr lang="en-US" dirty="0" smtClean="0"/>
              <a:t>,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link-local IP-</a:t>
            </a:r>
            <a:r>
              <a:rPr lang="en-US" dirty="0" err="1" smtClean="0"/>
              <a:t>Adressen</a:t>
            </a: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5.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27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SLAAC vs. DHCPv6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DHCPv6 (</a:t>
            </a:r>
            <a:r>
              <a:rPr lang="en-US" dirty="0" err="1" smtClean="0"/>
              <a:t>Stateful</a:t>
            </a:r>
            <a:r>
              <a:rPr lang="en-US" dirty="0" smtClean="0"/>
              <a:t> Address Configuration)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5.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28</a:t>
            </a:fld>
            <a:endParaRPr lang="de-DE" altLang="x-none" dirty="0">
              <a:latin typeface="+mn-lt"/>
            </a:endParaRPr>
          </a:p>
        </p:txBody>
      </p:sp>
      <p:pic>
        <p:nvPicPr>
          <p:cNvPr id="52226" name="Picture 2" descr="DHCPv6-Client / DHCPv6-Serv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1612" y="2376537"/>
            <a:ext cx="6192688" cy="426011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2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3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SLAAC vs. DHCPv6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DHCPv6 (</a:t>
            </a:r>
            <a:r>
              <a:rPr lang="en-US" dirty="0" err="1" smtClean="0"/>
              <a:t>Stateful</a:t>
            </a:r>
            <a:r>
              <a:rPr lang="en-US" dirty="0" smtClean="0"/>
              <a:t> Address Configuration)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Eigentlich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benötigt</a:t>
            </a:r>
            <a:r>
              <a:rPr lang="en-US" dirty="0" smtClean="0"/>
              <a:t>, </a:t>
            </a:r>
            <a:r>
              <a:rPr lang="en-US" dirty="0" err="1" smtClean="0"/>
              <a:t>aber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alle</a:t>
            </a:r>
            <a:r>
              <a:rPr lang="en-US" dirty="0" smtClean="0"/>
              <a:t> Clients / </a:t>
            </a:r>
            <a:r>
              <a:rPr lang="en-US" dirty="0" err="1" smtClean="0"/>
              <a:t>Optionen</a:t>
            </a:r>
            <a:r>
              <a:rPr lang="en-US" dirty="0" smtClean="0"/>
              <a:t> </a:t>
            </a:r>
            <a:r>
              <a:rPr lang="en-US" dirty="0" err="1" smtClean="0"/>
              <a:t>funktionieren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SLAAC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Beispiel</a:t>
            </a:r>
            <a:r>
              <a:rPr lang="en-US" dirty="0" smtClean="0"/>
              <a:t>: RDNSS (</a:t>
            </a:r>
            <a:r>
              <a:rPr lang="en-US" dirty="0" err="1" smtClean="0"/>
              <a:t>Rekursiver</a:t>
            </a:r>
            <a:r>
              <a:rPr lang="en-US" dirty="0" smtClean="0"/>
              <a:t> DNS-Server </a:t>
            </a:r>
            <a:r>
              <a:rPr lang="en-US" dirty="0" err="1" smtClean="0"/>
              <a:t>zur</a:t>
            </a:r>
            <a:r>
              <a:rPr lang="en-US" dirty="0" smtClean="0"/>
              <a:t> </a:t>
            </a:r>
            <a:r>
              <a:rPr lang="en-US" dirty="0" err="1" smtClean="0"/>
              <a:t>Namensauflösung</a:t>
            </a:r>
            <a:r>
              <a:rPr lang="en-US" dirty="0" smtClean="0"/>
              <a:t>)</a:t>
            </a:r>
          </a:p>
          <a:p>
            <a:pPr lvl="3">
              <a:buFont typeface="Wingdings" pitchFamily="2" charset="2"/>
              <a:buChar char="§"/>
            </a:pPr>
            <a:r>
              <a:rPr lang="en-US" dirty="0" err="1" smtClean="0"/>
              <a:t>Erst</a:t>
            </a:r>
            <a:r>
              <a:rPr lang="en-US" dirty="0" smtClean="0"/>
              <a:t> 2010 </a:t>
            </a:r>
            <a:r>
              <a:rPr lang="en-US" dirty="0" err="1" smtClean="0"/>
              <a:t>als</a:t>
            </a:r>
            <a:r>
              <a:rPr lang="en-US" dirty="0" smtClean="0"/>
              <a:t> Standard in SLAAC (</a:t>
            </a:r>
            <a:r>
              <a:rPr lang="en-US" dirty="0" err="1" smtClean="0"/>
              <a:t>nicht</a:t>
            </a:r>
            <a:r>
              <a:rPr lang="en-US" dirty="0" smtClean="0"/>
              <a:t> von </a:t>
            </a:r>
            <a:r>
              <a:rPr lang="en-US" dirty="0" err="1" smtClean="0"/>
              <a:t>allen</a:t>
            </a:r>
            <a:r>
              <a:rPr lang="en-US" dirty="0" smtClean="0"/>
              <a:t> </a:t>
            </a:r>
            <a:r>
              <a:rPr lang="en-US" dirty="0" err="1" smtClean="0"/>
              <a:t>implementiert</a:t>
            </a:r>
            <a:r>
              <a:rPr lang="en-US" dirty="0" smtClean="0"/>
              <a:t>)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Feste</a:t>
            </a:r>
            <a:r>
              <a:rPr lang="en-US" dirty="0" smtClean="0"/>
              <a:t> IP-</a:t>
            </a:r>
            <a:r>
              <a:rPr lang="en-US" dirty="0" err="1" smtClean="0"/>
              <a:t>Adresse</a:t>
            </a:r>
            <a:r>
              <a:rPr lang="en-US" dirty="0" smtClean="0"/>
              <a:t> </a:t>
            </a:r>
            <a:r>
              <a:rPr lang="en-US" dirty="0" err="1" smtClean="0"/>
              <a:t>eines</a:t>
            </a:r>
            <a:r>
              <a:rPr lang="en-US" dirty="0" smtClean="0"/>
              <a:t> Servers </a:t>
            </a:r>
            <a:r>
              <a:rPr lang="en-US" dirty="0" err="1" smtClean="0"/>
              <a:t>unabhängig</a:t>
            </a:r>
            <a:r>
              <a:rPr lang="en-US" dirty="0" smtClean="0"/>
              <a:t> von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Netzwerkkarte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Streit</a:t>
            </a:r>
            <a:r>
              <a:rPr lang="en-US" dirty="0" smtClean="0"/>
              <a:t> um SLAAC / DHCPv6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Google Android =&gt; SLAAC / </a:t>
            </a:r>
            <a:r>
              <a:rPr lang="en-US" dirty="0" err="1" smtClean="0"/>
              <a:t>kein</a:t>
            </a:r>
            <a:r>
              <a:rPr lang="en-US" dirty="0" smtClean="0"/>
              <a:t> DHCPv6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Microsoft =&gt; DHCPv6 / </a:t>
            </a:r>
            <a:r>
              <a:rPr lang="en-US" dirty="0" err="1" smtClean="0"/>
              <a:t>kein</a:t>
            </a:r>
            <a:r>
              <a:rPr lang="en-US" dirty="0" smtClean="0"/>
              <a:t> SLAAC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Aufgrund</a:t>
            </a:r>
            <a:r>
              <a:rPr lang="en-US" dirty="0" smtClean="0"/>
              <a:t> </a:t>
            </a:r>
            <a:r>
              <a:rPr lang="en-US" dirty="0" err="1" smtClean="0"/>
              <a:t>unterschiedlicher</a:t>
            </a:r>
            <a:r>
              <a:rPr lang="en-US" dirty="0" smtClean="0"/>
              <a:t> </a:t>
            </a:r>
            <a:r>
              <a:rPr lang="en-US" dirty="0" err="1" smtClean="0"/>
              <a:t>Implementierungen</a:t>
            </a:r>
            <a:r>
              <a:rPr lang="en-US" dirty="0" smtClean="0"/>
              <a:t> in den </a:t>
            </a:r>
            <a:r>
              <a:rPr lang="en-US" dirty="0" err="1" smtClean="0"/>
              <a:t>meisten</a:t>
            </a:r>
            <a:r>
              <a:rPr lang="en-US" dirty="0" smtClean="0"/>
              <a:t> </a:t>
            </a:r>
            <a:r>
              <a:rPr lang="en-US" dirty="0" err="1" smtClean="0"/>
              <a:t>Netzwerken</a:t>
            </a:r>
            <a:r>
              <a:rPr lang="en-US" dirty="0" smtClean="0"/>
              <a:t> </a:t>
            </a:r>
            <a:r>
              <a:rPr lang="en-US" dirty="0" err="1" smtClean="0"/>
              <a:t>sowohl</a:t>
            </a:r>
            <a:r>
              <a:rPr lang="en-US" dirty="0" smtClean="0"/>
              <a:t> SLAAC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auch</a:t>
            </a:r>
            <a:r>
              <a:rPr lang="en-US" dirty="0" smtClean="0"/>
              <a:t> DHCPv6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allen</a:t>
            </a:r>
            <a:r>
              <a:rPr lang="en-US" dirty="0" smtClean="0"/>
              <a:t> </a:t>
            </a:r>
            <a:r>
              <a:rPr lang="en-US" dirty="0" err="1" smtClean="0"/>
              <a:t>möglichen</a:t>
            </a:r>
            <a:r>
              <a:rPr lang="en-US" dirty="0" smtClean="0"/>
              <a:t> </a:t>
            </a:r>
            <a:r>
              <a:rPr lang="en-US" dirty="0" err="1" smtClean="0"/>
              <a:t>Optionen</a:t>
            </a:r>
            <a:r>
              <a:rPr lang="en-US" dirty="0" smtClean="0"/>
              <a:t> </a:t>
            </a:r>
            <a:r>
              <a:rPr lang="en-US" dirty="0" err="1" smtClean="0"/>
              <a:t>konfiguriert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5.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29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Inhalte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smtClean="0"/>
              <a:t>Motivation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IPv6 in Action / Migration IPv4 =&gt; IPv6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IPv6-Prokoll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IPv6-Adressen &amp; -</a:t>
            </a:r>
            <a:r>
              <a:rPr lang="en-US" dirty="0" err="1" smtClean="0"/>
              <a:t>Addressauflösung</a:t>
            </a:r>
            <a:endParaRPr lang="en-US" dirty="0" smtClean="0"/>
          </a:p>
          <a:p>
            <a:pPr>
              <a:buFont typeface="Wingdings" pitchFamily="2" charset="2"/>
              <a:buChar char="§"/>
            </a:pPr>
            <a:r>
              <a:rPr lang="en-US" dirty="0" err="1" smtClean="0"/>
              <a:t>Autokonfiguration</a:t>
            </a:r>
            <a:r>
              <a:rPr lang="en-US" dirty="0" smtClean="0"/>
              <a:t> / DHCPv6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ICMPv6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IPSec</a:t>
            </a:r>
          </a:p>
          <a:p>
            <a:pPr>
              <a:buFont typeface="Wingdings" pitchFamily="2" charset="2"/>
              <a:buChar char="§"/>
            </a:pPr>
            <a:r>
              <a:rPr lang="en-US" dirty="0" err="1" smtClean="0"/>
              <a:t>Fragmentierung</a:t>
            </a:r>
            <a:endParaRPr lang="en-US" dirty="0" smtClean="0"/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Multicast</a:t>
            </a:r>
          </a:p>
          <a:p>
            <a:pPr>
              <a:buFont typeface="Wingdings" pitchFamily="2" charset="2"/>
              <a:buChar char="§"/>
            </a:pPr>
            <a:r>
              <a:rPr lang="en-US" dirty="0" err="1" smtClean="0"/>
              <a:t>Netzwerkarchitektur</a:t>
            </a:r>
            <a:endParaRPr lang="en-US" dirty="0" smtClean="0"/>
          </a:p>
          <a:p>
            <a:pPr>
              <a:buFont typeface="Wingdings" pitchFamily="2" charset="2"/>
              <a:buChar char="§"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5. Juni 2023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3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ICMPv6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Übertragung</a:t>
            </a:r>
            <a:r>
              <a:rPr lang="en-US" dirty="0" smtClean="0"/>
              <a:t> von </a:t>
            </a:r>
            <a:r>
              <a:rPr lang="en-US" dirty="0" err="1" smtClean="0"/>
              <a:t>Statusinformationen</a:t>
            </a:r>
            <a:r>
              <a:rPr lang="en-US" dirty="0" smtClean="0"/>
              <a:t> und </a:t>
            </a:r>
            <a:r>
              <a:rPr lang="en-US" dirty="0" err="1" smtClean="0"/>
              <a:t>Fehlermeldungen</a:t>
            </a:r>
            <a:r>
              <a:rPr lang="en-US" dirty="0" smtClean="0"/>
              <a:t> (analog </a:t>
            </a:r>
            <a:r>
              <a:rPr lang="en-US" dirty="0" err="1" smtClean="0"/>
              <a:t>zu</a:t>
            </a:r>
            <a:r>
              <a:rPr lang="en-US" dirty="0" smtClean="0"/>
              <a:t> ICMP)</a:t>
            </a:r>
          </a:p>
          <a:p>
            <a:pPr>
              <a:buFont typeface="Wingdings" pitchFamily="2" charset="2"/>
              <a:buChar char="§"/>
            </a:pPr>
            <a:endParaRPr lang="en-US" dirty="0" smtClean="0"/>
          </a:p>
          <a:p>
            <a:pPr>
              <a:buFont typeface="Wingdings" pitchFamily="2" charset="2"/>
              <a:buChar char="§"/>
            </a:pPr>
            <a:endParaRPr lang="en-US" dirty="0" smtClean="0"/>
          </a:p>
          <a:p>
            <a:pPr>
              <a:buFont typeface="Wingdings" pitchFamily="2" charset="2"/>
              <a:buChar char="§"/>
            </a:pPr>
            <a:endParaRPr lang="en-US" dirty="0" smtClean="0"/>
          </a:p>
          <a:p>
            <a:pPr>
              <a:buFont typeface="Wingdings" pitchFamily="2" charset="2"/>
              <a:buChar char="§"/>
            </a:pPr>
            <a:endParaRPr lang="en-US" dirty="0" smtClean="0"/>
          </a:p>
          <a:p>
            <a:pPr>
              <a:buFont typeface="Wingdings" pitchFamily="2" charset="2"/>
              <a:buChar char="§"/>
            </a:pPr>
            <a:endParaRPr lang="en-US" dirty="0" smtClean="0"/>
          </a:p>
          <a:p>
            <a:pPr>
              <a:buFont typeface="Wingdings" pitchFamily="2" charset="2"/>
              <a:buChar char="§"/>
            </a:pPr>
            <a:endParaRPr lang="en-US" dirty="0" smtClean="0"/>
          </a:p>
          <a:p>
            <a:pPr>
              <a:buNone/>
            </a:pPr>
            <a:r>
              <a:rPr lang="en-US" dirty="0" err="1" smtClean="0"/>
              <a:t>Zusätzlich</a:t>
            </a:r>
            <a:r>
              <a:rPr lang="en-US" dirty="0" smtClean="0"/>
              <a:t>: </a:t>
            </a:r>
            <a:r>
              <a:rPr lang="en-US" dirty="0" err="1" smtClean="0"/>
              <a:t>Versand</a:t>
            </a:r>
            <a:r>
              <a:rPr lang="en-US" dirty="0" smtClean="0"/>
              <a:t> von NDP-</a:t>
            </a:r>
            <a:r>
              <a:rPr lang="en-US" dirty="0" err="1" smtClean="0"/>
              <a:t>Nachrichten</a:t>
            </a:r>
            <a:r>
              <a:rPr lang="en-US" dirty="0" smtClean="0"/>
              <a:t> (Solicitation / Advertisement)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Neighbor Discovery (IPv4: ARP); 		Types: 135, 136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Inverse Neighbor Discovery (IPv4: RARP); 	Types: 141, 142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Multicast Listener Discovery (IPv4: IGMP); 	Type: 130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5.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30</a:t>
            </a:fld>
            <a:endParaRPr lang="de-DE" altLang="x-none" dirty="0">
              <a:latin typeface="+mn-lt"/>
            </a:endParaRPr>
          </a:p>
        </p:txBody>
      </p:sp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45785" y="2202817"/>
            <a:ext cx="5564858" cy="2621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9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ICMPv6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Übertragung</a:t>
            </a:r>
            <a:r>
              <a:rPr lang="en-US" dirty="0" smtClean="0"/>
              <a:t> von </a:t>
            </a:r>
            <a:r>
              <a:rPr lang="en-US" dirty="0" err="1" smtClean="0"/>
              <a:t>Statusinformationen</a:t>
            </a:r>
            <a:r>
              <a:rPr lang="en-US" dirty="0" smtClean="0"/>
              <a:t> und </a:t>
            </a:r>
            <a:r>
              <a:rPr lang="en-US" dirty="0" err="1" smtClean="0"/>
              <a:t>Fehlermeldungen</a:t>
            </a:r>
            <a:endParaRPr lang="en-US" dirty="0" smtClean="0"/>
          </a:p>
          <a:p>
            <a:pPr>
              <a:buFont typeface="Wingdings" pitchFamily="2" charset="2"/>
              <a:buChar char="§"/>
            </a:pPr>
            <a:endParaRPr lang="en-US" dirty="0" smtClean="0"/>
          </a:p>
          <a:p>
            <a:pPr>
              <a:buFont typeface="Wingdings" pitchFamily="2" charset="2"/>
              <a:buChar char="§"/>
            </a:pPr>
            <a:endParaRPr lang="en-US" dirty="0" smtClean="0"/>
          </a:p>
          <a:p>
            <a:pPr>
              <a:buNone/>
            </a:pPr>
            <a:r>
              <a:rPr lang="en-US" dirty="0" err="1" smtClean="0"/>
              <a:t>Daher</a:t>
            </a:r>
            <a:r>
              <a:rPr lang="en-US" dirty="0" smtClean="0"/>
              <a:t>: </a:t>
            </a:r>
            <a:r>
              <a:rPr lang="en-US" dirty="0" err="1" smtClean="0"/>
              <a:t>Blockieren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Paketfilter</a:t>
            </a:r>
            <a:r>
              <a:rPr lang="en-US" dirty="0" smtClean="0"/>
              <a:t> (</a:t>
            </a:r>
            <a:r>
              <a:rPr lang="en-US" dirty="0" err="1" smtClean="0"/>
              <a:t>wie</a:t>
            </a:r>
            <a:r>
              <a:rPr lang="en-US" dirty="0" smtClean="0"/>
              <a:t> </a:t>
            </a:r>
            <a:r>
              <a:rPr lang="en-US" dirty="0" err="1" smtClean="0"/>
              <a:t>bei</a:t>
            </a:r>
            <a:r>
              <a:rPr lang="en-US" dirty="0" smtClean="0"/>
              <a:t> IPv4)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empfohlen</a:t>
            </a:r>
            <a:r>
              <a:rPr lang="en-US" dirty="0" smtClean="0"/>
              <a:t>!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5.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31</a:t>
            </a:fld>
            <a:endParaRPr lang="de-DE" altLang="x-none" dirty="0">
              <a:latin typeface="+mn-lt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466738" y="2285365"/>
            <a:ext cx="754244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de-DE" sz="28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Notwendig für den Betrieb von IPv6</a:t>
            </a:r>
            <a:endParaRPr lang="de-DE" sz="28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IPSec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Idee</a:t>
            </a:r>
            <a:r>
              <a:rPr lang="en-US" dirty="0" smtClean="0"/>
              <a:t>: </a:t>
            </a:r>
            <a:r>
              <a:rPr lang="en-US" dirty="0" err="1" smtClean="0"/>
              <a:t>Jede</a:t>
            </a:r>
            <a:r>
              <a:rPr lang="en-US" dirty="0" smtClean="0"/>
              <a:t> </a:t>
            </a:r>
            <a:r>
              <a:rPr lang="en-US" dirty="0" err="1" smtClean="0"/>
              <a:t>Verbindung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IPv6 </a:t>
            </a:r>
            <a:r>
              <a:rPr lang="en-US" dirty="0" err="1" smtClean="0"/>
              <a:t>wird</a:t>
            </a:r>
            <a:r>
              <a:rPr lang="en-US" dirty="0" smtClean="0"/>
              <a:t> </a:t>
            </a:r>
            <a:r>
              <a:rPr lang="en-US" dirty="0" err="1" smtClean="0"/>
              <a:t>mittels</a:t>
            </a:r>
            <a:r>
              <a:rPr lang="en-US" dirty="0" smtClean="0"/>
              <a:t> IPSec </a:t>
            </a:r>
            <a:r>
              <a:rPr lang="en-US" dirty="0" err="1" smtClean="0"/>
              <a:t>abgesichert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Realität</a:t>
            </a:r>
            <a:r>
              <a:rPr lang="en-US" dirty="0" smtClean="0"/>
              <a:t>: </a:t>
            </a:r>
            <a:r>
              <a:rPr lang="en-US" dirty="0" err="1" smtClean="0"/>
              <a:t>Nicht</a:t>
            </a:r>
            <a:r>
              <a:rPr lang="en-US" dirty="0" smtClean="0"/>
              <a:t>!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Verwendung</a:t>
            </a:r>
            <a:r>
              <a:rPr lang="en-US" dirty="0" smtClean="0"/>
              <a:t> von IPSec “</a:t>
            </a:r>
            <a:r>
              <a:rPr lang="en-US" dirty="0" err="1" smtClean="0"/>
              <a:t>nativ</a:t>
            </a:r>
            <a:r>
              <a:rPr lang="en-US" dirty="0" smtClean="0"/>
              <a:t>” </a:t>
            </a:r>
            <a:r>
              <a:rPr lang="en-US" dirty="0" err="1" smtClean="0"/>
              <a:t>als</a:t>
            </a:r>
            <a:r>
              <a:rPr lang="en-US" dirty="0" smtClean="0"/>
              <a:t> IPv6-Extension-Header 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Next Header: 50 (</a:t>
            </a:r>
            <a:r>
              <a:rPr lang="en-US" dirty="0" smtClean="0"/>
              <a:t>Encapsulating Security Header)</a:t>
            </a:r>
          </a:p>
          <a:p>
            <a:pPr lvl="3">
              <a:buFont typeface="Wingdings" pitchFamily="2" charset="2"/>
              <a:buChar char="§"/>
            </a:pPr>
            <a:r>
              <a:rPr lang="en-US" dirty="0" err="1" smtClean="0"/>
              <a:t>Verschlüsselung</a:t>
            </a:r>
            <a:r>
              <a:rPr lang="en-US" dirty="0" smtClean="0"/>
              <a:t> des </a:t>
            </a:r>
            <a:r>
              <a:rPr lang="en-US" dirty="0" err="1" smtClean="0"/>
              <a:t>Datenpakets</a:t>
            </a:r>
            <a:endParaRPr lang="en-US" dirty="0" smtClean="0"/>
          </a:p>
          <a:p>
            <a:pPr lvl="3">
              <a:buFont typeface="Wingdings" pitchFamily="2" charset="2"/>
              <a:buChar char="§"/>
            </a:pPr>
            <a:r>
              <a:rPr lang="de-DE" dirty="0" err="1" smtClean="0"/>
              <a:t>Authentifikation</a:t>
            </a:r>
            <a:r>
              <a:rPr lang="de-DE" dirty="0" smtClean="0"/>
              <a:t> des Kommunikationspartners</a:t>
            </a:r>
            <a:br>
              <a:rPr lang="de-DE" dirty="0" smtClean="0"/>
            </a:br>
            <a:r>
              <a:rPr lang="de-DE" dirty="0" smtClean="0"/>
              <a:t>(auch ohne Verschlüsselung möglich)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Next Header: 51 (Authentication Header)</a:t>
            </a:r>
          </a:p>
          <a:p>
            <a:pPr lvl="3">
              <a:buFont typeface="Wingdings" pitchFamily="2" charset="2"/>
              <a:buChar char="§"/>
            </a:pPr>
            <a:r>
              <a:rPr lang="de-DE" dirty="0" err="1" smtClean="0"/>
              <a:t>Authentifikation</a:t>
            </a:r>
            <a:r>
              <a:rPr lang="de-DE" dirty="0" smtClean="0"/>
              <a:t> des Kommunikationsinhalts</a:t>
            </a:r>
          </a:p>
          <a:p>
            <a:pPr lvl="3">
              <a:buFont typeface="Wingdings" pitchFamily="2" charset="2"/>
              <a:buChar char="§"/>
            </a:pPr>
            <a:r>
              <a:rPr lang="en-US" dirty="0" err="1" smtClean="0"/>
              <a:t>Integritätscheck</a:t>
            </a:r>
            <a:r>
              <a:rPr lang="en-US" dirty="0" smtClean="0"/>
              <a:t> des </a:t>
            </a:r>
            <a:r>
              <a:rPr lang="en-US" dirty="0" err="1" smtClean="0"/>
              <a:t>Datenpakets</a:t>
            </a:r>
            <a:r>
              <a:rPr lang="en-US" dirty="0" smtClean="0"/>
              <a:t> / </a:t>
            </a:r>
            <a:r>
              <a:rPr lang="en-US" dirty="0" err="1" smtClean="0"/>
              <a:t>Verhindert</a:t>
            </a:r>
            <a:r>
              <a:rPr lang="en-US" dirty="0" smtClean="0"/>
              <a:t> Replay-</a:t>
            </a:r>
            <a:r>
              <a:rPr lang="en-US" dirty="0" err="1" smtClean="0"/>
              <a:t>Angriffe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Unterschiedliche</a:t>
            </a:r>
            <a:r>
              <a:rPr lang="en-US" dirty="0" smtClean="0"/>
              <a:t> </a:t>
            </a:r>
            <a:r>
              <a:rPr lang="en-US" dirty="0" err="1" smtClean="0"/>
              <a:t>Modi</a:t>
            </a:r>
            <a:r>
              <a:rPr lang="en-US" dirty="0" smtClean="0"/>
              <a:t>: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Transport (Host to Host IPv6+IPSec =&gt; </a:t>
            </a:r>
            <a:r>
              <a:rPr lang="en-US" dirty="0" err="1" smtClean="0"/>
              <a:t>Originales</a:t>
            </a:r>
            <a:r>
              <a:rPr lang="en-US" dirty="0" smtClean="0"/>
              <a:t> IP-</a:t>
            </a:r>
            <a:r>
              <a:rPr lang="en-US" dirty="0" err="1" smtClean="0"/>
              <a:t>Paket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AH/ESP-Header)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Tunnel (Gateway to Gateway/Host IPv6+IPSec =&gt; </a:t>
            </a:r>
            <a:r>
              <a:rPr lang="en-US" dirty="0" err="1" smtClean="0"/>
              <a:t>Umverpacktes</a:t>
            </a:r>
            <a:r>
              <a:rPr lang="en-US" dirty="0" smtClean="0"/>
              <a:t> IPv6-Paket)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5.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32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IPSec Transport vs. Tunnel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Authentication Header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5.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33</a:t>
            </a:fld>
            <a:endParaRPr lang="de-DE" altLang="x-none" dirty="0">
              <a:latin typeface="+mn-lt"/>
            </a:endParaRP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12023" y="1703957"/>
            <a:ext cx="5950269" cy="428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IPSec Transport vs. Tunnel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Encapsulating Security Payload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5.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34</a:t>
            </a:fld>
            <a:endParaRPr lang="de-DE" altLang="x-none" dirty="0">
              <a:latin typeface="+mn-lt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73448" y="1694862"/>
            <a:ext cx="7120425" cy="5138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IPv6 </a:t>
            </a:r>
            <a:r>
              <a:rPr lang="en-US" dirty="0" err="1" smtClean="0"/>
              <a:t>Fragmentierung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Fragmentierung</a:t>
            </a:r>
            <a:r>
              <a:rPr lang="en-US" dirty="0" smtClean="0"/>
              <a:t> </a:t>
            </a:r>
            <a:r>
              <a:rPr lang="en-US" dirty="0" err="1" smtClean="0"/>
              <a:t>bei</a:t>
            </a:r>
            <a:r>
              <a:rPr lang="en-US" dirty="0" smtClean="0"/>
              <a:t> IPv6 </a:t>
            </a:r>
            <a:r>
              <a:rPr lang="en-US" dirty="0" err="1" smtClean="0"/>
              <a:t>nur</a:t>
            </a:r>
            <a:r>
              <a:rPr lang="en-US" dirty="0" smtClean="0"/>
              <a:t> </a:t>
            </a:r>
            <a:r>
              <a:rPr lang="en-US" dirty="0" err="1" smtClean="0"/>
              <a:t>noch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den </a:t>
            </a:r>
            <a:r>
              <a:rPr lang="en-US" dirty="0" err="1" smtClean="0"/>
              <a:t>Absender</a:t>
            </a:r>
            <a:r>
              <a:rPr lang="en-US" dirty="0" smtClean="0"/>
              <a:t> </a:t>
            </a:r>
            <a:r>
              <a:rPr lang="en-US" dirty="0" err="1" smtClean="0"/>
              <a:t>möglich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IPv4: </a:t>
            </a:r>
            <a:r>
              <a:rPr lang="en-US" dirty="0" err="1" smtClean="0"/>
              <a:t>Fragmentierung</a:t>
            </a:r>
            <a:r>
              <a:rPr lang="en-US" dirty="0" smtClean="0"/>
              <a:t> </a:t>
            </a:r>
            <a:r>
              <a:rPr lang="en-US" dirty="0" err="1" smtClean="0"/>
              <a:t>auch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Router auf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Weg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Erzeugt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hohe</a:t>
            </a:r>
            <a:r>
              <a:rPr lang="en-US" dirty="0" smtClean="0"/>
              <a:t> Last in den </a:t>
            </a:r>
            <a:r>
              <a:rPr lang="en-US" dirty="0" err="1" smtClean="0"/>
              <a:t>Routern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IPv6: ICMP-</a:t>
            </a:r>
            <a:r>
              <a:rPr lang="en-US" dirty="0" err="1" smtClean="0"/>
              <a:t>Nachricht</a:t>
            </a:r>
            <a:r>
              <a:rPr lang="en-US" dirty="0" smtClean="0"/>
              <a:t> (</a:t>
            </a:r>
            <a:r>
              <a:rPr lang="en-US" dirty="0" err="1" smtClean="0"/>
              <a:t>Typ</a:t>
            </a:r>
            <a:r>
              <a:rPr lang="en-US" dirty="0" smtClean="0"/>
              <a:t> 2: Packet Too Big) an den </a:t>
            </a:r>
            <a:r>
              <a:rPr lang="en-US" dirty="0" err="1" smtClean="0"/>
              <a:t>Absender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Reaktion</a:t>
            </a:r>
            <a:r>
              <a:rPr lang="en-US" dirty="0" smtClean="0"/>
              <a:t>:</a:t>
            </a:r>
          </a:p>
          <a:p>
            <a:pPr lvl="3">
              <a:buFont typeface="Wingdings" pitchFamily="2" charset="2"/>
              <a:buChar char="§"/>
            </a:pPr>
            <a:r>
              <a:rPr lang="en-US" dirty="0" err="1" smtClean="0"/>
              <a:t>Anwendung</a:t>
            </a:r>
            <a:r>
              <a:rPr lang="en-US" dirty="0" smtClean="0"/>
              <a:t> </a:t>
            </a:r>
            <a:r>
              <a:rPr lang="en-US" dirty="0" err="1" smtClean="0"/>
              <a:t>erzeugt</a:t>
            </a:r>
            <a:r>
              <a:rPr lang="en-US" dirty="0" smtClean="0"/>
              <a:t> </a:t>
            </a:r>
            <a:r>
              <a:rPr lang="en-US" dirty="0" err="1" smtClean="0"/>
              <a:t>kleinere</a:t>
            </a:r>
            <a:r>
              <a:rPr lang="en-US" dirty="0" smtClean="0"/>
              <a:t> </a:t>
            </a:r>
            <a:r>
              <a:rPr lang="en-US" dirty="0" err="1" smtClean="0"/>
              <a:t>Pakete</a:t>
            </a:r>
            <a:r>
              <a:rPr lang="en-US" dirty="0" smtClean="0"/>
              <a:t>, die </a:t>
            </a:r>
            <a:r>
              <a:rPr lang="en-US" dirty="0" err="1" smtClean="0"/>
              <a:t>keine</a:t>
            </a:r>
            <a:r>
              <a:rPr lang="en-US" dirty="0" smtClean="0"/>
              <a:t> </a:t>
            </a:r>
            <a:r>
              <a:rPr lang="en-US" dirty="0" err="1" smtClean="0"/>
              <a:t>Fragmentierung</a:t>
            </a:r>
            <a:r>
              <a:rPr lang="en-US" dirty="0" smtClean="0"/>
              <a:t> </a:t>
            </a:r>
            <a:r>
              <a:rPr lang="en-US" dirty="0" err="1" smtClean="0"/>
              <a:t>benötigen</a:t>
            </a:r>
            <a:endParaRPr lang="en-US" dirty="0" smtClean="0"/>
          </a:p>
          <a:p>
            <a:pPr lvl="3">
              <a:buFont typeface="Wingdings" pitchFamily="2" charset="2"/>
              <a:buChar char="§"/>
            </a:pPr>
            <a:r>
              <a:rPr lang="en-US" dirty="0" smtClean="0"/>
              <a:t>IPv6 </a:t>
            </a:r>
            <a:r>
              <a:rPr lang="en-US" dirty="0" err="1" smtClean="0"/>
              <a:t>fragmentiert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Fragment Extension Header</a:t>
            </a:r>
          </a:p>
          <a:p>
            <a:pPr lvl="4">
              <a:buFont typeface="Wingdings" pitchFamily="2" charset="2"/>
              <a:buChar char="§"/>
            </a:pPr>
            <a:r>
              <a:rPr lang="en-US" dirty="0" smtClean="0"/>
              <a:t>Next Header: 44</a:t>
            </a:r>
          </a:p>
          <a:p>
            <a:pPr lvl="4">
              <a:buFont typeface="Wingdings" pitchFamily="2" charset="2"/>
              <a:buChar char="§"/>
            </a:pPr>
            <a:r>
              <a:rPr lang="en-US" dirty="0" err="1" smtClean="0"/>
              <a:t>Ursprünglicher</a:t>
            </a:r>
            <a:r>
              <a:rPr lang="en-US" dirty="0" smtClean="0"/>
              <a:t> Next Header </a:t>
            </a:r>
            <a:r>
              <a:rPr lang="en-US" dirty="0" err="1" smtClean="0"/>
              <a:t>wird</a:t>
            </a:r>
            <a:r>
              <a:rPr lang="en-US" dirty="0" smtClean="0"/>
              <a:t> in Fragmentation-Header </a:t>
            </a:r>
            <a:r>
              <a:rPr lang="en-US" dirty="0" err="1" smtClean="0"/>
              <a:t>verschoben</a:t>
            </a:r>
            <a:endParaRPr lang="en-US" dirty="0" smtClean="0"/>
          </a:p>
          <a:p>
            <a:pPr lvl="4">
              <a:buFont typeface="Wingdings" pitchFamily="2" charset="2"/>
              <a:buChar char="§"/>
            </a:pP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Fragmentierung</a:t>
            </a:r>
            <a:r>
              <a:rPr lang="en-US" dirty="0" smtClean="0"/>
              <a:t> </a:t>
            </a:r>
            <a:r>
              <a:rPr lang="en-US" dirty="0" err="1" smtClean="0"/>
              <a:t>wird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r>
              <a:rPr lang="en-US" dirty="0" smtClean="0"/>
              <a:t> Internet </a:t>
            </a:r>
            <a:r>
              <a:rPr lang="en-US" dirty="0" err="1" smtClean="0"/>
              <a:t>wenig</a:t>
            </a:r>
            <a:r>
              <a:rPr lang="en-US" dirty="0" smtClean="0"/>
              <a:t> </a:t>
            </a:r>
            <a:r>
              <a:rPr lang="en-US" dirty="0" err="1" smtClean="0"/>
              <a:t>verwendet</a:t>
            </a:r>
            <a:r>
              <a:rPr lang="en-US" dirty="0" smtClean="0"/>
              <a:t> (ca. 8% des </a:t>
            </a:r>
            <a:r>
              <a:rPr lang="en-US" dirty="0" err="1" smtClean="0"/>
              <a:t>Internettraffics</a:t>
            </a:r>
            <a:r>
              <a:rPr lang="en-US" dirty="0" smtClean="0"/>
              <a:t>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5.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35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Multicast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Multicast </a:t>
            </a:r>
            <a:r>
              <a:rPr lang="en-US" dirty="0" err="1" smtClean="0"/>
              <a:t>erlaubt</a:t>
            </a:r>
            <a:r>
              <a:rPr lang="en-US" dirty="0" smtClean="0"/>
              <a:t> den </a:t>
            </a:r>
            <a:r>
              <a:rPr lang="en-US" dirty="0" err="1" smtClean="0"/>
              <a:t>Versand</a:t>
            </a:r>
            <a:r>
              <a:rPr lang="en-US" dirty="0" smtClean="0"/>
              <a:t> von </a:t>
            </a:r>
            <a:r>
              <a:rPr lang="en-US" dirty="0" err="1" smtClean="0"/>
              <a:t>Paketen</a:t>
            </a:r>
            <a:r>
              <a:rPr lang="en-US" dirty="0" smtClean="0"/>
              <a:t> an </a:t>
            </a:r>
            <a:r>
              <a:rPr lang="en-US" dirty="0" err="1" smtClean="0"/>
              <a:t>unbekannte</a:t>
            </a:r>
            <a:r>
              <a:rPr lang="en-US" dirty="0" smtClean="0"/>
              <a:t> </a:t>
            </a:r>
            <a:r>
              <a:rPr lang="en-US" dirty="0" err="1" smtClean="0"/>
              <a:t>Empfänger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Multicast-</a:t>
            </a:r>
            <a:r>
              <a:rPr lang="en-US" dirty="0" err="1" smtClean="0"/>
              <a:t>Adressen</a:t>
            </a:r>
            <a:r>
              <a:rPr lang="en-US" dirty="0" smtClean="0"/>
              <a:t> </a:t>
            </a:r>
            <a:r>
              <a:rPr lang="en-US" dirty="0" err="1" smtClean="0"/>
              <a:t>bilden</a:t>
            </a:r>
            <a:r>
              <a:rPr lang="en-US" dirty="0" smtClean="0"/>
              <a:t> </a:t>
            </a:r>
            <a:r>
              <a:rPr lang="en-US" dirty="0" err="1" smtClean="0"/>
              <a:t>eigene</a:t>
            </a:r>
            <a:r>
              <a:rPr lang="en-US" dirty="0" smtClean="0"/>
              <a:t> Scopes (</a:t>
            </a:r>
            <a:r>
              <a:rPr lang="en-US" dirty="0" err="1" smtClean="0"/>
              <a:t>zugewiesen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IANA)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Zuordnung</a:t>
            </a:r>
            <a:r>
              <a:rPr lang="en-US" dirty="0" smtClean="0"/>
              <a:t> von Hosts und </a:t>
            </a:r>
            <a:r>
              <a:rPr lang="en-US" dirty="0" err="1" smtClean="0"/>
              <a:t>Diensten</a:t>
            </a:r>
            <a:r>
              <a:rPr lang="en-US" dirty="0" smtClean="0"/>
              <a:t> </a:t>
            </a:r>
            <a:r>
              <a:rPr lang="en-US" dirty="0" err="1" smtClean="0"/>
              <a:t>mittels</a:t>
            </a:r>
            <a:r>
              <a:rPr lang="en-US" dirty="0" smtClean="0"/>
              <a:t> Multicast-</a:t>
            </a:r>
            <a:r>
              <a:rPr lang="en-US" dirty="0" err="1" smtClean="0"/>
              <a:t>Gruppen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Jede</a:t>
            </a:r>
            <a:r>
              <a:rPr lang="en-US" dirty="0" smtClean="0"/>
              <a:t> </a:t>
            </a:r>
            <a:r>
              <a:rPr lang="en-US" dirty="0" err="1" smtClean="0"/>
              <a:t>Gruppe</a:t>
            </a:r>
            <a:r>
              <a:rPr lang="en-US" dirty="0" smtClean="0"/>
              <a:t> hat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eigene</a:t>
            </a:r>
            <a:r>
              <a:rPr lang="en-US" dirty="0" smtClean="0"/>
              <a:t> </a:t>
            </a:r>
            <a:r>
              <a:rPr lang="en-US" dirty="0" err="1" smtClean="0"/>
              <a:t>Adresse</a:t>
            </a:r>
            <a:r>
              <a:rPr lang="en-US" dirty="0" smtClean="0"/>
              <a:t> (</a:t>
            </a:r>
            <a:r>
              <a:rPr lang="en-US" dirty="0" err="1" smtClean="0"/>
              <a:t>aus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Prefix ff::/8)</a:t>
            </a:r>
          </a:p>
          <a:p>
            <a:pPr lvl="3">
              <a:buFont typeface="Wingdings" pitchFamily="2" charset="2"/>
              <a:buChar char="§"/>
            </a:pPr>
            <a:r>
              <a:rPr lang="en-US" dirty="0" smtClean="0"/>
              <a:t>4 Bits </a:t>
            </a:r>
            <a:r>
              <a:rPr lang="en-US" dirty="0" err="1" smtClean="0"/>
              <a:t>für</a:t>
            </a:r>
            <a:r>
              <a:rPr lang="en-US" dirty="0" smtClean="0"/>
              <a:t> Flags und 4 Bits </a:t>
            </a:r>
            <a:r>
              <a:rPr lang="en-US" dirty="0" err="1" smtClean="0"/>
              <a:t>für</a:t>
            </a:r>
            <a:r>
              <a:rPr lang="en-US" dirty="0" smtClean="0"/>
              <a:t> den </a:t>
            </a:r>
            <a:r>
              <a:rPr lang="en-US" dirty="0" err="1" smtClean="0"/>
              <a:t>Gültigkeitsbereich</a:t>
            </a:r>
            <a:r>
              <a:rPr lang="en-US" dirty="0" smtClean="0"/>
              <a:t> (Scope)</a:t>
            </a:r>
          </a:p>
          <a:p>
            <a:pPr lvl="4">
              <a:buFont typeface="Wingdings" pitchFamily="2" charset="2"/>
              <a:buChar char="§"/>
            </a:pPr>
            <a:r>
              <a:rPr lang="en-US" dirty="0" smtClean="0"/>
              <a:t>Scope ff01 gilt </a:t>
            </a:r>
            <a:r>
              <a:rPr lang="en-US" dirty="0" err="1" smtClean="0"/>
              <a:t>nur</a:t>
            </a:r>
            <a:r>
              <a:rPr lang="en-US" dirty="0" smtClean="0"/>
              <a:t> am </a:t>
            </a:r>
            <a:r>
              <a:rPr lang="en-US" dirty="0" err="1" smtClean="0"/>
              <a:t>lokalen</a:t>
            </a:r>
            <a:r>
              <a:rPr lang="en-US" dirty="0" smtClean="0"/>
              <a:t> Interface (Host-intern)</a:t>
            </a:r>
          </a:p>
          <a:p>
            <a:pPr lvl="4">
              <a:buFont typeface="Wingdings" pitchFamily="2" charset="2"/>
              <a:buChar char="§"/>
            </a:pPr>
            <a:r>
              <a:rPr lang="en-US" dirty="0" smtClean="0"/>
              <a:t>Scope ff02 gilt </a:t>
            </a:r>
            <a:r>
              <a:rPr lang="en-US" dirty="0" err="1" smtClean="0"/>
              <a:t>nur</a:t>
            </a:r>
            <a:r>
              <a:rPr lang="en-US" dirty="0" smtClean="0"/>
              <a:t> link-local (LAN)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Häufig</a:t>
            </a:r>
            <a:r>
              <a:rPr lang="en-US" dirty="0" smtClean="0"/>
              <a:t> </a:t>
            </a:r>
            <a:r>
              <a:rPr lang="en-US" dirty="0" err="1" smtClean="0"/>
              <a:t>genutzte</a:t>
            </a:r>
            <a:r>
              <a:rPr lang="en-US" dirty="0" smtClean="0"/>
              <a:t> </a:t>
            </a:r>
            <a:r>
              <a:rPr lang="en-US" dirty="0" err="1" smtClean="0"/>
              <a:t>Gruppen</a:t>
            </a:r>
            <a:r>
              <a:rPr lang="en-US" dirty="0" smtClean="0"/>
              <a:t>: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ff0X::1 : alle IPv6-Stationen (es gibt kein Broadcast mehr in IPv6)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ff0X::2 : alle Router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ff0X::f : UPnP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ff0X::101 : alle Zeitserver (NTP)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ff0X::1:2 : DHCPv6-Server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5.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36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Multicast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Beispiel</a:t>
            </a:r>
            <a:r>
              <a:rPr lang="en-US" dirty="0" smtClean="0"/>
              <a:t>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Ping an link-local Hosts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$ &gt; ping6 ff02::1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5.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37</a:t>
            </a:fld>
            <a:endParaRPr lang="de-DE" altLang="x-none" dirty="0">
              <a:latin typeface="+mn-lt"/>
            </a:endParaRPr>
          </a:p>
        </p:txBody>
      </p:sp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45792" y="1731190"/>
            <a:ext cx="6088708" cy="5103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0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0419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1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0419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2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0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Netzwerkarchitektur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Gateway-Router </a:t>
            </a:r>
            <a:r>
              <a:rPr lang="en-US" dirty="0" err="1" smtClean="0"/>
              <a:t>erhalten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mehr</a:t>
            </a:r>
            <a:r>
              <a:rPr lang="en-US" dirty="0" smtClean="0"/>
              <a:t> </a:t>
            </a:r>
            <a:r>
              <a:rPr lang="en-US" dirty="0" err="1" smtClean="0"/>
              <a:t>nur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IP(v4),</a:t>
            </a:r>
            <a:br>
              <a:rPr lang="en-US" dirty="0" smtClean="0"/>
            </a:br>
            <a:r>
              <a:rPr lang="en-US" dirty="0" err="1" smtClean="0"/>
              <a:t>sondern</a:t>
            </a:r>
            <a:r>
              <a:rPr lang="en-US" dirty="0" smtClean="0"/>
              <a:t> </a:t>
            </a:r>
            <a:r>
              <a:rPr lang="en-US" dirty="0" err="1" smtClean="0"/>
              <a:t>einen</a:t>
            </a:r>
            <a:r>
              <a:rPr lang="en-US" dirty="0" smtClean="0"/>
              <a:t> IP(v6)-Prefix </a:t>
            </a:r>
            <a:r>
              <a:rPr lang="en-US" dirty="0" err="1" smtClean="0"/>
              <a:t>vom</a:t>
            </a:r>
            <a:r>
              <a:rPr lang="en-US" dirty="0" smtClean="0"/>
              <a:t> </a:t>
            </a:r>
            <a:r>
              <a:rPr lang="en-US" dirty="0" err="1" smtClean="0"/>
              <a:t>Einwahlserver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Es </a:t>
            </a:r>
            <a:r>
              <a:rPr lang="en-US" dirty="0" err="1" smtClean="0"/>
              <a:t>gibt</a:t>
            </a:r>
            <a:r>
              <a:rPr lang="en-US" dirty="0" smtClean="0"/>
              <a:t> </a:t>
            </a:r>
            <a:r>
              <a:rPr lang="en-US" dirty="0" err="1" smtClean="0"/>
              <a:t>endlich</a:t>
            </a:r>
            <a:r>
              <a:rPr lang="en-US" dirty="0" smtClean="0"/>
              <a:t> </a:t>
            </a:r>
            <a:r>
              <a:rPr lang="en-US" dirty="0" err="1" smtClean="0"/>
              <a:t>genug</a:t>
            </a:r>
            <a:r>
              <a:rPr lang="en-US" dirty="0" smtClean="0"/>
              <a:t> </a:t>
            </a:r>
            <a:r>
              <a:rPr lang="en-US" dirty="0" err="1" smtClean="0"/>
              <a:t>Adressen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/32 </a:t>
            </a:r>
            <a:r>
              <a:rPr lang="en-US" dirty="0" err="1" smtClean="0"/>
              <a:t>Netze</a:t>
            </a:r>
            <a:r>
              <a:rPr lang="en-US" dirty="0" smtClean="0"/>
              <a:t> an </a:t>
            </a:r>
            <a:r>
              <a:rPr lang="en-US" dirty="0" err="1" smtClean="0"/>
              <a:t>ASe</a:t>
            </a:r>
            <a:r>
              <a:rPr lang="en-US" dirty="0" smtClean="0"/>
              <a:t> / ISPs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/48- </a:t>
            </a:r>
            <a:r>
              <a:rPr lang="en-US" dirty="0" err="1" smtClean="0"/>
              <a:t>oder</a:t>
            </a:r>
            <a:r>
              <a:rPr lang="en-US" dirty="0" smtClean="0"/>
              <a:t> /56-Subnetze an </a:t>
            </a:r>
            <a:r>
              <a:rPr lang="en-US" dirty="0" err="1" smtClean="0"/>
              <a:t>Endkunden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Für</a:t>
            </a:r>
            <a:r>
              <a:rPr lang="en-US" dirty="0" smtClean="0"/>
              <a:t> SLAAC </a:t>
            </a:r>
            <a:r>
              <a:rPr lang="en-US" dirty="0" err="1" smtClean="0"/>
              <a:t>ist</a:t>
            </a:r>
            <a:r>
              <a:rPr lang="en-US" dirty="0" smtClean="0"/>
              <a:t> mind. </a:t>
            </a:r>
            <a:r>
              <a:rPr lang="en-US" dirty="0" err="1" smtClean="0"/>
              <a:t>ein</a:t>
            </a:r>
            <a:r>
              <a:rPr lang="en-US" dirty="0" smtClean="0"/>
              <a:t> /64-Subnetz </a:t>
            </a:r>
            <a:r>
              <a:rPr lang="en-US" dirty="0" err="1" smtClean="0"/>
              <a:t>notwendig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Daher</a:t>
            </a:r>
            <a:r>
              <a:rPr lang="en-US" dirty="0" smtClean="0"/>
              <a:t>: </a:t>
            </a:r>
            <a:r>
              <a:rPr lang="en-US" dirty="0" err="1" smtClean="0"/>
              <a:t>kein</a:t>
            </a:r>
            <a:r>
              <a:rPr lang="en-US" dirty="0" smtClean="0"/>
              <a:t> NAT </a:t>
            </a:r>
            <a:r>
              <a:rPr lang="en-US" dirty="0" err="1" smtClean="0"/>
              <a:t>mehr</a:t>
            </a:r>
            <a:r>
              <a:rPr lang="en-US" dirty="0" smtClean="0"/>
              <a:t>!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Direkte</a:t>
            </a:r>
            <a:r>
              <a:rPr lang="en-US" dirty="0" smtClean="0"/>
              <a:t> </a:t>
            </a:r>
            <a:r>
              <a:rPr lang="en-US" dirty="0" err="1" smtClean="0"/>
              <a:t>Erreichbarkeit</a:t>
            </a:r>
            <a:r>
              <a:rPr lang="en-US" dirty="0" smtClean="0"/>
              <a:t> </a:t>
            </a:r>
            <a:r>
              <a:rPr lang="en-US" dirty="0" err="1" smtClean="0"/>
              <a:t>aller</a:t>
            </a:r>
            <a:r>
              <a:rPr lang="en-US" dirty="0" smtClean="0"/>
              <a:t> </a:t>
            </a:r>
            <a:r>
              <a:rPr lang="en-US" dirty="0" err="1" smtClean="0"/>
              <a:t>Endpunkte</a:t>
            </a:r>
            <a:r>
              <a:rPr lang="en-US" dirty="0" smtClean="0"/>
              <a:t> </a:t>
            </a:r>
            <a:r>
              <a:rPr lang="en-US" dirty="0" err="1" smtClean="0"/>
              <a:t>aus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Internet (</a:t>
            </a:r>
            <a:r>
              <a:rPr lang="en-US" dirty="0" err="1" smtClean="0"/>
              <a:t>theoretisch</a:t>
            </a:r>
            <a:r>
              <a:rPr lang="en-US" dirty="0" smtClean="0"/>
              <a:t>)</a:t>
            </a:r>
          </a:p>
          <a:p>
            <a:pPr lvl="3">
              <a:buFont typeface="Wingdings" pitchFamily="2" charset="2"/>
              <a:buChar char="§"/>
            </a:pPr>
            <a:r>
              <a:rPr lang="en-US" dirty="0" err="1" smtClean="0"/>
              <a:t>Abhängig</a:t>
            </a:r>
            <a:r>
              <a:rPr lang="en-US" dirty="0" smtClean="0"/>
              <a:t> </a:t>
            </a:r>
            <a:r>
              <a:rPr lang="en-US" dirty="0" err="1" smtClean="0"/>
              <a:t>vom</a:t>
            </a:r>
            <a:r>
              <a:rPr lang="en-US" dirty="0" smtClean="0"/>
              <a:t> </a:t>
            </a:r>
            <a:r>
              <a:rPr lang="en-US" dirty="0" err="1" smtClean="0"/>
              <a:t>eingesetzten</a:t>
            </a:r>
            <a:r>
              <a:rPr lang="en-US" dirty="0" smtClean="0"/>
              <a:t> Router (Firewall </a:t>
            </a:r>
            <a:r>
              <a:rPr lang="en-US" dirty="0" err="1" smtClean="0"/>
              <a:t>ersetzt</a:t>
            </a:r>
            <a:r>
              <a:rPr lang="en-US" dirty="0" smtClean="0"/>
              <a:t> NAT)</a:t>
            </a:r>
          </a:p>
          <a:p>
            <a:pPr lvl="4">
              <a:buFont typeface="Wingdings" pitchFamily="2" charset="2"/>
              <a:buChar char="§"/>
            </a:pPr>
            <a:r>
              <a:rPr lang="en-US" dirty="0" smtClean="0"/>
              <a:t>Telekom-Router (</a:t>
            </a:r>
            <a:r>
              <a:rPr lang="en-US" dirty="0" err="1" smtClean="0"/>
              <a:t>Speedport</a:t>
            </a:r>
            <a:r>
              <a:rPr lang="en-US" dirty="0" smtClean="0"/>
              <a:t>) </a:t>
            </a:r>
            <a:r>
              <a:rPr lang="en-US" dirty="0" err="1" smtClean="0"/>
              <a:t>blockt</a:t>
            </a:r>
            <a:r>
              <a:rPr lang="en-US" dirty="0" smtClean="0"/>
              <a:t> </a:t>
            </a:r>
            <a:r>
              <a:rPr lang="en-US" dirty="0" err="1" smtClean="0"/>
              <a:t>eingehenden</a:t>
            </a:r>
            <a:r>
              <a:rPr lang="en-US" dirty="0" smtClean="0"/>
              <a:t> IPv6-Verkehr</a:t>
            </a:r>
          </a:p>
          <a:p>
            <a:pPr lvl="4">
              <a:buFont typeface="Wingdings" pitchFamily="2" charset="2"/>
              <a:buChar char="§"/>
            </a:pPr>
            <a:r>
              <a:rPr lang="en-US" dirty="0" err="1" smtClean="0"/>
              <a:t>Fritzbox</a:t>
            </a:r>
            <a:r>
              <a:rPr lang="en-US" dirty="0" smtClean="0"/>
              <a:t> </a:t>
            </a:r>
            <a:r>
              <a:rPr lang="en-US" dirty="0" err="1" smtClean="0"/>
              <a:t>erlaubt</a:t>
            </a:r>
            <a:r>
              <a:rPr lang="en-US" dirty="0" smtClean="0"/>
              <a:t> “Exposed Hosts”</a:t>
            </a:r>
          </a:p>
          <a:p>
            <a:pPr lvl="4">
              <a:buFont typeface="Wingdings" pitchFamily="2" charset="2"/>
              <a:buChar char="§"/>
            </a:pPr>
            <a:r>
              <a:rPr lang="en-US" dirty="0" err="1" smtClean="0"/>
              <a:t>Wie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bei</a:t>
            </a:r>
            <a:r>
              <a:rPr lang="en-US" dirty="0" smtClean="0"/>
              <a:t> </a:t>
            </a:r>
            <a:r>
              <a:rPr lang="en-US" dirty="0" err="1" smtClean="0"/>
              <a:t>anderen</a:t>
            </a:r>
            <a:r>
              <a:rPr lang="en-US" dirty="0" smtClean="0"/>
              <a:t> </a:t>
            </a:r>
            <a:r>
              <a:rPr lang="en-US" dirty="0" err="1" smtClean="0"/>
              <a:t>Geräten</a:t>
            </a:r>
            <a:r>
              <a:rPr lang="en-US" dirty="0" smtClean="0"/>
              <a:t>?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5.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38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Offensichtliche</a:t>
            </a:r>
            <a:r>
              <a:rPr lang="en-US" dirty="0" smtClean="0"/>
              <a:t> </a:t>
            </a:r>
            <a:r>
              <a:rPr lang="en-US" dirty="0" err="1" smtClean="0"/>
              <a:t>Unterschiede</a:t>
            </a:r>
            <a:r>
              <a:rPr lang="en-US" dirty="0" smtClean="0"/>
              <a:t> IPv4 – IPv6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5.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39</a:t>
            </a:fld>
            <a:endParaRPr lang="de-DE" altLang="x-none" dirty="0">
              <a:latin typeface="+mn-lt"/>
            </a:endParaRPr>
          </a:p>
        </p:txBody>
      </p:sp>
      <p:graphicFrame>
        <p:nvGraphicFramePr>
          <p:cNvPr id="7" name="Tabelle 6"/>
          <p:cNvGraphicFramePr>
            <a:graphicFrameLocks noGrp="1"/>
          </p:cNvGraphicFramePr>
          <p:nvPr/>
        </p:nvGraphicFramePr>
        <p:xfrm>
          <a:off x="123825" y="1803400"/>
          <a:ext cx="10231437" cy="4572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10479"/>
                <a:gridCol w="3410479"/>
                <a:gridCol w="34104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Feature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IPv4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IPv6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Adressierung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 Bits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128 Bits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Paketstruktur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Header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mit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variabler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Größe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Feste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Größe</a:t>
                      </a:r>
                      <a:r>
                        <a:rPr lang="en-US" dirty="0" smtClean="0"/>
                        <a:t> des Headers + </a:t>
                      </a:r>
                      <a:r>
                        <a:rPr lang="en-US" dirty="0" err="1" smtClean="0"/>
                        <a:t>Erweiterungsheader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Adressauflösung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ICMPv6 NS/NA (+MLD)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Auto-</a:t>
                      </a:r>
                      <a:r>
                        <a:rPr lang="en-US" dirty="0" err="1" smtClean="0"/>
                        <a:t>Konfiguration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DHCP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ICMPv6</a:t>
                      </a:r>
                      <a:r>
                        <a:rPr lang="en-US" baseline="0" dirty="0" smtClean="0"/>
                        <a:t> RS/RA &amp; DHCPv6 (+MLD)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Fehlerisolation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ICMPv4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ICMPv6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IPSec-</a:t>
                      </a:r>
                      <a:r>
                        <a:rPr lang="en-US" dirty="0" err="1" smtClean="0"/>
                        <a:t>Unterstützung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Optional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Optional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Fragmentierung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 Hosts und </a:t>
                      </a:r>
                      <a:r>
                        <a:rPr lang="en-US" dirty="0" err="1" smtClean="0"/>
                        <a:t>Routern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Nur</a:t>
                      </a:r>
                      <a:r>
                        <a:rPr lang="en-US" dirty="0" smtClean="0"/>
                        <a:t> in Hosts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Multicast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Nur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Multicast-</a:t>
                      </a:r>
                      <a:r>
                        <a:rPr lang="en-US" dirty="0" err="1" smtClean="0"/>
                        <a:t>Anwendungen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Nötig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für</a:t>
                      </a:r>
                      <a:r>
                        <a:rPr lang="en-US" dirty="0" smtClean="0"/>
                        <a:t> Neighbor-Discovery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Netzwerkarchitektur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Private </a:t>
                      </a:r>
                      <a:r>
                        <a:rPr lang="en-US" dirty="0" err="1" smtClean="0"/>
                        <a:t>Adressen</a:t>
                      </a:r>
                      <a:r>
                        <a:rPr lang="en-US" dirty="0" smtClean="0"/>
                        <a:t> + NAT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Globale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Adressen</a:t>
                      </a:r>
                      <a:r>
                        <a:rPr lang="en-US" dirty="0" smtClean="0"/>
                        <a:t> + Firewall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dirty="0" err="1" smtClean="0"/>
              <a:t>für</a:t>
            </a:r>
            <a:r>
              <a:rPr lang="en-US" dirty="0" smtClean="0"/>
              <a:t> IPv6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Geringe</a:t>
            </a:r>
            <a:r>
              <a:rPr lang="en-US" dirty="0" smtClean="0"/>
              <a:t> </a:t>
            </a:r>
            <a:r>
              <a:rPr lang="en-US" dirty="0" err="1" smtClean="0"/>
              <a:t>Anzahl</a:t>
            </a:r>
            <a:r>
              <a:rPr lang="en-US" dirty="0" smtClean="0"/>
              <a:t> IPv4 </a:t>
            </a:r>
            <a:r>
              <a:rPr lang="en-US" dirty="0" err="1" smtClean="0"/>
              <a:t>Adressen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5.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4</a:t>
            </a:fld>
            <a:endParaRPr lang="de-DE" altLang="x-none" dirty="0">
              <a:latin typeface="+mn-lt"/>
            </a:endParaRPr>
          </a:p>
        </p:txBody>
      </p:sp>
      <p:pic>
        <p:nvPicPr>
          <p:cNvPr id="205826" name="Picture 2" descr="https://upload.wikimedia.org/wikipedia/commons/thumb/c/cf/Ipv4-exhaust.svg/1280px-Ipv4-exhaust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5588" y="1619749"/>
            <a:ext cx="6615002" cy="52932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5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Ende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Vielen</a:t>
            </a:r>
            <a:r>
              <a:rPr lang="en-US" dirty="0" smtClean="0"/>
              <a:t> Dank </a:t>
            </a:r>
            <a:r>
              <a:rPr lang="en-US" dirty="0" err="1" smtClean="0"/>
              <a:t>für</a:t>
            </a:r>
            <a:r>
              <a:rPr lang="en-US" dirty="0" smtClean="0"/>
              <a:t> die </a:t>
            </a:r>
            <a:r>
              <a:rPr lang="en-US" dirty="0" err="1" smtClean="0"/>
              <a:t>Aufmerksamkeit</a:t>
            </a:r>
            <a:r>
              <a:rPr lang="en-US" dirty="0" smtClean="0"/>
              <a:t>!</a:t>
            </a:r>
          </a:p>
          <a:p>
            <a:pPr>
              <a:buNone/>
            </a:pPr>
            <a:r>
              <a:rPr lang="en-US" dirty="0" err="1" smtClean="0"/>
              <a:t>Fragen</a:t>
            </a:r>
            <a:r>
              <a:rPr lang="en-US" dirty="0" smtClean="0"/>
              <a:t>?</a:t>
            </a:r>
          </a:p>
          <a:p>
            <a:pPr>
              <a:buNone/>
            </a:pPr>
            <a:r>
              <a:rPr lang="en-US" dirty="0" err="1" smtClean="0"/>
              <a:t>Nächste</a:t>
            </a:r>
            <a:r>
              <a:rPr lang="en-US" dirty="0" smtClean="0"/>
              <a:t> </a:t>
            </a:r>
            <a:r>
              <a:rPr lang="en-US" dirty="0" err="1" smtClean="0"/>
              <a:t>Vorlesung</a:t>
            </a:r>
            <a:r>
              <a:rPr lang="en-US" dirty="0" smtClean="0"/>
              <a:t>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Montag, 30. Mai 2022</a:t>
            </a:r>
          </a:p>
          <a:p>
            <a:pPr>
              <a:buNone/>
            </a:pPr>
            <a:r>
              <a:rPr lang="en-US" dirty="0" err="1" smtClean="0"/>
              <a:t>Nächste</a:t>
            </a:r>
            <a:r>
              <a:rPr lang="en-US" dirty="0" smtClean="0"/>
              <a:t> </a:t>
            </a:r>
            <a:r>
              <a:rPr lang="en-US" dirty="0" err="1" smtClean="0"/>
              <a:t>Übung</a:t>
            </a:r>
            <a:r>
              <a:rPr lang="en-US" dirty="0" smtClean="0"/>
              <a:t>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Dienstag</a:t>
            </a:r>
            <a:r>
              <a:rPr lang="en-US" dirty="0" smtClean="0"/>
              <a:t>, 24. Mai 2021 – 16 </a:t>
            </a:r>
            <a:r>
              <a:rPr lang="en-US" dirty="0" err="1" smtClean="0"/>
              <a:t>Uhr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Abgabe</a:t>
            </a:r>
            <a:r>
              <a:rPr lang="en-US" dirty="0" smtClean="0"/>
              <a:t> des </a:t>
            </a:r>
            <a:r>
              <a:rPr lang="en-US" dirty="0" err="1" smtClean="0"/>
              <a:t>Übungszettels</a:t>
            </a:r>
            <a:r>
              <a:rPr lang="en-US" dirty="0" smtClean="0"/>
              <a:t> 6 </a:t>
            </a:r>
            <a:r>
              <a:rPr lang="en-US" dirty="0" err="1" smtClean="0"/>
              <a:t>bis</a:t>
            </a:r>
            <a:r>
              <a:rPr lang="en-US" dirty="0" smtClean="0"/>
              <a:t> morgen – 16 </a:t>
            </a:r>
            <a:r>
              <a:rPr lang="en-US" dirty="0" err="1" smtClean="0"/>
              <a:t>Uhr</a:t>
            </a:r>
            <a:endParaRPr lang="en-US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5. Juni 2023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40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dirty="0" err="1" smtClean="0"/>
              <a:t>für</a:t>
            </a:r>
            <a:r>
              <a:rPr lang="en-US" dirty="0" smtClean="0"/>
              <a:t> IPv6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Geringe</a:t>
            </a:r>
            <a:r>
              <a:rPr lang="en-US" dirty="0" smtClean="0"/>
              <a:t> </a:t>
            </a:r>
            <a:r>
              <a:rPr lang="en-US" dirty="0" err="1" smtClean="0"/>
              <a:t>Anzahl</a:t>
            </a:r>
            <a:r>
              <a:rPr lang="en-US" dirty="0" smtClean="0"/>
              <a:t> IPv4 </a:t>
            </a:r>
            <a:r>
              <a:rPr lang="en-US" dirty="0" err="1" smtClean="0"/>
              <a:t>Adressen</a:t>
            </a:r>
            <a:endParaRPr lang="en-US" dirty="0" smtClean="0"/>
          </a:p>
          <a:p>
            <a:pPr>
              <a:buFont typeface="Wingdings" pitchFamily="2" charset="2"/>
              <a:buChar char="§"/>
            </a:pPr>
            <a:r>
              <a:rPr lang="en-US" dirty="0" err="1" smtClean="0"/>
              <a:t>Anzahl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Prefixe</a:t>
            </a:r>
            <a:r>
              <a:rPr lang="en-US" dirty="0" smtClean="0"/>
              <a:t> in </a:t>
            </a:r>
            <a:r>
              <a:rPr lang="en-US" dirty="0" err="1" smtClean="0"/>
              <a:t>Routingtabellen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sehr</a:t>
            </a:r>
            <a:r>
              <a:rPr lang="en-US" dirty="0" smtClean="0"/>
              <a:t> </a:t>
            </a:r>
            <a:r>
              <a:rPr lang="en-US" dirty="0" err="1" smtClean="0"/>
              <a:t>groß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Grund</a:t>
            </a:r>
            <a:r>
              <a:rPr lang="en-US" dirty="0" smtClean="0"/>
              <a:t>: </a:t>
            </a:r>
            <a:r>
              <a:rPr lang="en-US" dirty="0" err="1" smtClean="0"/>
              <a:t>Große</a:t>
            </a:r>
            <a:r>
              <a:rPr lang="en-US" dirty="0" smtClean="0"/>
              <a:t> </a:t>
            </a:r>
            <a:r>
              <a:rPr lang="en-US" dirty="0" err="1" smtClean="0"/>
              <a:t>Fragmentierung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Adressen</a:t>
            </a:r>
            <a:r>
              <a:rPr lang="en-US" dirty="0" smtClean="0"/>
              <a:t> </a:t>
            </a:r>
            <a:r>
              <a:rPr lang="en-US" dirty="0" err="1" smtClean="0"/>
              <a:t>über</a:t>
            </a:r>
            <a:r>
              <a:rPr lang="en-US" dirty="0" smtClean="0"/>
              <a:t> AS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Probleme</a:t>
            </a:r>
            <a:r>
              <a:rPr lang="en-US" dirty="0" smtClean="0"/>
              <a:t>: 512k-Day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5.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5</a:t>
            </a:fld>
            <a:endParaRPr lang="de-DE" altLang="x-none" dirty="0">
              <a:latin typeface="+mn-lt"/>
            </a:endParaRPr>
          </a:p>
        </p:txBody>
      </p:sp>
      <p:pic>
        <p:nvPicPr>
          <p:cNvPr id="206850" name="Picture 2" descr="https://upload.wikimedia.org/wikipedia/commons/thumb/c/ce/BGP_Table_growth.svg/1280px-BGP_Table_growth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51824" y="2502687"/>
            <a:ext cx="5481918" cy="43866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206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dirty="0" err="1" smtClean="0"/>
              <a:t>für</a:t>
            </a:r>
            <a:r>
              <a:rPr lang="en-US" dirty="0" smtClean="0"/>
              <a:t> IPv6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Geringe</a:t>
            </a:r>
            <a:r>
              <a:rPr lang="en-US" dirty="0" smtClean="0"/>
              <a:t> </a:t>
            </a:r>
            <a:r>
              <a:rPr lang="en-US" dirty="0" err="1" smtClean="0"/>
              <a:t>Anzahl</a:t>
            </a:r>
            <a:r>
              <a:rPr lang="en-US" dirty="0" smtClean="0"/>
              <a:t> IPv4 </a:t>
            </a:r>
            <a:r>
              <a:rPr lang="en-US" dirty="0" err="1" smtClean="0"/>
              <a:t>Adressen</a:t>
            </a:r>
            <a:endParaRPr lang="en-US" dirty="0" smtClean="0"/>
          </a:p>
          <a:p>
            <a:pPr>
              <a:buFont typeface="Wingdings" pitchFamily="2" charset="2"/>
              <a:buChar char="§"/>
            </a:pPr>
            <a:r>
              <a:rPr lang="en-US" dirty="0" err="1" smtClean="0"/>
              <a:t>Anzahl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Prefixe</a:t>
            </a:r>
            <a:r>
              <a:rPr lang="en-US" dirty="0" smtClean="0"/>
              <a:t> in </a:t>
            </a:r>
            <a:r>
              <a:rPr lang="en-US" dirty="0" err="1" smtClean="0"/>
              <a:t>Routingtabellen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sehr</a:t>
            </a:r>
            <a:r>
              <a:rPr lang="en-US" dirty="0" smtClean="0"/>
              <a:t> </a:t>
            </a:r>
            <a:r>
              <a:rPr lang="en-US" dirty="0" err="1" smtClean="0"/>
              <a:t>groß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Grund</a:t>
            </a:r>
            <a:r>
              <a:rPr lang="en-US" dirty="0" smtClean="0"/>
              <a:t>: </a:t>
            </a:r>
            <a:r>
              <a:rPr lang="en-US" dirty="0" err="1" smtClean="0"/>
              <a:t>Große</a:t>
            </a:r>
            <a:r>
              <a:rPr lang="en-US" dirty="0" smtClean="0"/>
              <a:t> </a:t>
            </a:r>
            <a:r>
              <a:rPr lang="en-US" dirty="0" err="1" smtClean="0"/>
              <a:t>Fragmentierung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Adressen</a:t>
            </a:r>
            <a:r>
              <a:rPr lang="en-US" dirty="0" smtClean="0"/>
              <a:t> </a:t>
            </a:r>
            <a:r>
              <a:rPr lang="en-US" dirty="0" err="1" smtClean="0"/>
              <a:t>über</a:t>
            </a:r>
            <a:r>
              <a:rPr lang="en-US" dirty="0" smtClean="0"/>
              <a:t> AS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Probleme</a:t>
            </a:r>
            <a:r>
              <a:rPr lang="en-US" dirty="0" smtClean="0"/>
              <a:t>: 512k-Day</a:t>
            </a:r>
          </a:p>
          <a:p>
            <a:pPr>
              <a:buNone/>
            </a:pPr>
            <a:r>
              <a:rPr lang="en-US" dirty="0" err="1" smtClean="0"/>
              <a:t>Automatische</a:t>
            </a:r>
            <a:r>
              <a:rPr lang="en-US" dirty="0" smtClean="0"/>
              <a:t> </a:t>
            </a:r>
            <a:r>
              <a:rPr lang="en-US" dirty="0" err="1" smtClean="0"/>
              <a:t>Netzwerkkonfiguration</a:t>
            </a:r>
            <a:r>
              <a:rPr lang="en-US" dirty="0" smtClean="0"/>
              <a:t> </a:t>
            </a:r>
            <a:r>
              <a:rPr lang="en-US" dirty="0" err="1" smtClean="0"/>
              <a:t>gewünscht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IPv4LL (169.254.0.0/16) hat </a:t>
            </a:r>
            <a:r>
              <a:rPr lang="en-US" dirty="0" err="1" smtClean="0"/>
              <a:t>sich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bewährt</a:t>
            </a:r>
            <a:endParaRPr lang="en-US" dirty="0" smtClean="0"/>
          </a:p>
          <a:p>
            <a:pPr>
              <a:buNone/>
            </a:pPr>
            <a:r>
              <a:rPr lang="en-US" dirty="0" err="1" smtClean="0"/>
              <a:t>Weniger</a:t>
            </a:r>
            <a:r>
              <a:rPr lang="en-US" dirty="0" smtClean="0"/>
              <a:t> </a:t>
            </a:r>
            <a:r>
              <a:rPr lang="en-US" dirty="0" err="1" smtClean="0"/>
              <a:t>Komplexität</a:t>
            </a:r>
            <a:r>
              <a:rPr lang="en-US" dirty="0" smtClean="0"/>
              <a:t> / </a:t>
            </a:r>
            <a:r>
              <a:rPr lang="en-US" dirty="0" err="1" smtClean="0"/>
              <a:t>Mehr</a:t>
            </a:r>
            <a:r>
              <a:rPr lang="en-US" dirty="0" smtClean="0"/>
              <a:t> </a:t>
            </a:r>
            <a:r>
              <a:rPr lang="en-US" dirty="0" err="1" smtClean="0"/>
              <a:t>Flexibilität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“</a:t>
            </a:r>
            <a:r>
              <a:rPr lang="en-US" dirty="0" err="1" smtClean="0"/>
              <a:t>Kleinerer</a:t>
            </a:r>
            <a:r>
              <a:rPr lang="en-US" dirty="0" smtClean="0"/>
              <a:t> </a:t>
            </a:r>
            <a:r>
              <a:rPr lang="en-US" dirty="0" err="1" smtClean="0"/>
              <a:t>Standardheader</a:t>
            </a:r>
            <a:r>
              <a:rPr lang="en-US" dirty="0" smtClean="0"/>
              <a:t>”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Einfache</a:t>
            </a:r>
            <a:r>
              <a:rPr lang="en-US" dirty="0" smtClean="0"/>
              <a:t> </a:t>
            </a:r>
            <a:r>
              <a:rPr lang="en-US" dirty="0" err="1" smtClean="0"/>
              <a:t>Erweiterbarkeit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optionale</a:t>
            </a:r>
            <a:r>
              <a:rPr lang="en-US" dirty="0" smtClean="0"/>
              <a:t> Header (Daisy-Chained)</a:t>
            </a:r>
          </a:p>
          <a:p>
            <a:pPr>
              <a:buNone/>
            </a:pPr>
            <a:r>
              <a:rPr lang="en-US" dirty="0" err="1" smtClean="0"/>
              <a:t>Sicherheit</a:t>
            </a:r>
            <a:r>
              <a:rPr lang="en-US" dirty="0" smtClean="0"/>
              <a:t> Out-of-the-Box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IPSec-Header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optionale</a:t>
            </a:r>
            <a:r>
              <a:rPr lang="en-US" dirty="0" smtClean="0"/>
              <a:t> Header </a:t>
            </a:r>
            <a:r>
              <a:rPr lang="en-US" dirty="0" err="1" smtClean="0"/>
              <a:t>direkt</a:t>
            </a:r>
            <a:r>
              <a:rPr lang="en-US" dirty="0" smtClean="0"/>
              <a:t> </a:t>
            </a:r>
            <a:r>
              <a:rPr lang="en-US" dirty="0" err="1" smtClean="0"/>
              <a:t>verfügbar</a:t>
            </a:r>
            <a:endParaRPr lang="en-US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5.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6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IPv6 vs. IPv4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8711" y="1734918"/>
            <a:ext cx="9820077" cy="4692169"/>
          </a:xfrm>
        </p:spPr>
        <p:txBody>
          <a:bodyPr/>
          <a:lstStyle/>
          <a:p>
            <a:pPr>
              <a:buNone/>
            </a:pPr>
            <a:r>
              <a:rPr lang="en-US" dirty="0" err="1" smtClean="0"/>
              <a:t>Größerer</a:t>
            </a:r>
            <a:r>
              <a:rPr lang="en-US" dirty="0" smtClean="0"/>
              <a:t> </a:t>
            </a:r>
            <a:r>
              <a:rPr lang="en-US" dirty="0" err="1" smtClean="0"/>
              <a:t>Adressraum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Größe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IP-</a:t>
            </a:r>
            <a:r>
              <a:rPr lang="en-US" dirty="0" err="1" smtClean="0"/>
              <a:t>Adresse</a:t>
            </a:r>
            <a:r>
              <a:rPr lang="en-US" dirty="0" smtClean="0"/>
              <a:t> von 32 Bits auf 128 Bits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von 4.294.967.295 IP-Adressen</a:t>
            </a:r>
          </a:p>
          <a:p>
            <a:pPr lvl="3">
              <a:buNone/>
            </a:pPr>
            <a:r>
              <a:rPr lang="de-DE" dirty="0" smtClean="0"/>
              <a:t>auf 340.282.366.920.938.463.463.374.607.431.768.211.455</a:t>
            </a:r>
          </a:p>
          <a:p>
            <a:pPr>
              <a:buNone/>
            </a:pPr>
            <a:r>
              <a:rPr lang="en-US" dirty="0" err="1" smtClean="0"/>
              <a:t>Optimierter</a:t>
            </a:r>
            <a:r>
              <a:rPr lang="en-US" dirty="0" smtClean="0"/>
              <a:t> </a:t>
            </a:r>
            <a:r>
              <a:rPr lang="en-US" dirty="0" err="1" smtClean="0"/>
              <a:t>Protokollheader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Verbesserung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Paketweiterleitung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Stateless </a:t>
            </a:r>
            <a:r>
              <a:rPr lang="en-US" dirty="0" err="1" smtClean="0"/>
              <a:t>Autoconfiguration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Knoten</a:t>
            </a:r>
            <a:r>
              <a:rPr lang="en-US" dirty="0" smtClean="0"/>
              <a:t> </a:t>
            </a:r>
            <a:r>
              <a:rPr lang="en-US" dirty="0" err="1" smtClean="0"/>
              <a:t>bestimmen</a:t>
            </a:r>
            <a:r>
              <a:rPr lang="en-US" dirty="0" smtClean="0"/>
              <a:t> / </a:t>
            </a:r>
            <a:r>
              <a:rPr lang="en-US" dirty="0" err="1" smtClean="0"/>
              <a:t>berechnen</a:t>
            </a:r>
            <a:r>
              <a:rPr lang="en-US" dirty="0" smtClean="0"/>
              <a:t> </a:t>
            </a:r>
            <a:r>
              <a:rPr lang="en-US" dirty="0" err="1" smtClean="0"/>
              <a:t>ihre</a:t>
            </a:r>
            <a:r>
              <a:rPr lang="en-US" dirty="0" smtClean="0"/>
              <a:t> </a:t>
            </a:r>
            <a:r>
              <a:rPr lang="en-US" dirty="0" err="1" smtClean="0"/>
              <a:t>eigene</a:t>
            </a:r>
            <a:r>
              <a:rPr lang="en-US" dirty="0" smtClean="0"/>
              <a:t>, </a:t>
            </a:r>
            <a:r>
              <a:rPr lang="en-US" dirty="0" err="1" smtClean="0"/>
              <a:t>weltweit</a:t>
            </a:r>
            <a:r>
              <a:rPr lang="en-US" dirty="0" smtClean="0"/>
              <a:t> </a:t>
            </a:r>
            <a:r>
              <a:rPr lang="en-US" dirty="0" err="1" smtClean="0"/>
              <a:t>eindeutige</a:t>
            </a:r>
            <a:r>
              <a:rPr lang="en-US" dirty="0" smtClean="0"/>
              <a:t> </a:t>
            </a:r>
            <a:r>
              <a:rPr lang="en-US" dirty="0" err="1" smtClean="0"/>
              <a:t>Adresse</a:t>
            </a:r>
            <a:r>
              <a:rPr lang="en-US" dirty="0" smtClean="0"/>
              <a:t> </a:t>
            </a:r>
            <a:r>
              <a:rPr lang="en-US" dirty="0" err="1" smtClean="0"/>
              <a:t>selbst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Multicast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Verbesserung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1-zu-n-Kommunikation (</a:t>
            </a:r>
            <a:r>
              <a:rPr lang="en-US" dirty="0" err="1" smtClean="0"/>
              <a:t>Kein</a:t>
            </a:r>
            <a:r>
              <a:rPr lang="en-US" dirty="0" smtClean="0"/>
              <a:t> Broadcast </a:t>
            </a:r>
            <a:r>
              <a:rPr lang="en-US" dirty="0" err="1" smtClean="0"/>
              <a:t>mehr</a:t>
            </a:r>
            <a:r>
              <a:rPr lang="en-US" dirty="0" smtClean="0"/>
              <a:t>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5.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7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IPv6 vs. IPv4 (forts.)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8711" y="1734918"/>
            <a:ext cx="9820077" cy="4692169"/>
          </a:xfrm>
        </p:spPr>
        <p:txBody>
          <a:bodyPr/>
          <a:lstStyle/>
          <a:p>
            <a:pPr>
              <a:buNone/>
            </a:pPr>
            <a:r>
              <a:rPr lang="en-US" dirty="0" err="1" smtClean="0"/>
              <a:t>Jumbogramme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Große</a:t>
            </a:r>
            <a:r>
              <a:rPr lang="en-US" dirty="0" smtClean="0"/>
              <a:t> </a:t>
            </a:r>
            <a:r>
              <a:rPr lang="en-US" dirty="0" err="1" smtClean="0"/>
              <a:t>Pakete</a:t>
            </a:r>
            <a:r>
              <a:rPr lang="en-US" dirty="0" smtClean="0"/>
              <a:t> </a:t>
            </a:r>
            <a:r>
              <a:rPr lang="en-US" dirty="0" err="1" smtClean="0"/>
              <a:t>zur</a:t>
            </a:r>
            <a:r>
              <a:rPr lang="en-US" dirty="0" smtClean="0"/>
              <a:t> </a:t>
            </a:r>
            <a:r>
              <a:rPr lang="en-US" dirty="0" err="1" smtClean="0"/>
              <a:t>Effizienzsteigerung</a:t>
            </a:r>
            <a:r>
              <a:rPr lang="en-US" dirty="0" smtClean="0"/>
              <a:t> von </a:t>
            </a:r>
            <a:r>
              <a:rPr lang="en-US" dirty="0" err="1" smtClean="0"/>
              <a:t>Nutzdaten</a:t>
            </a:r>
            <a:endParaRPr lang="en-US" dirty="0" smtClean="0"/>
          </a:p>
          <a:p>
            <a:pPr>
              <a:buNone/>
            </a:pPr>
            <a:r>
              <a:rPr lang="en-US" dirty="0" err="1" smtClean="0"/>
              <a:t>Implizite</a:t>
            </a:r>
            <a:r>
              <a:rPr lang="en-US" dirty="0" smtClean="0"/>
              <a:t> </a:t>
            </a:r>
            <a:r>
              <a:rPr lang="en-US" dirty="0" err="1" smtClean="0"/>
              <a:t>Sicherheit</a:t>
            </a:r>
            <a:r>
              <a:rPr lang="en-US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Optionale</a:t>
            </a:r>
            <a:r>
              <a:rPr lang="en-US" dirty="0" smtClean="0"/>
              <a:t> Header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Authentifikation</a:t>
            </a:r>
            <a:r>
              <a:rPr lang="en-US" dirty="0" smtClean="0"/>
              <a:t> und </a:t>
            </a:r>
            <a:r>
              <a:rPr lang="en-US" dirty="0" err="1" smtClean="0"/>
              <a:t>Verschlüsselung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Nutzdaten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Quality-of-Service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QoS-Markierung</a:t>
            </a:r>
            <a:r>
              <a:rPr lang="en-US" dirty="0" smtClean="0"/>
              <a:t> von </a:t>
            </a:r>
            <a:r>
              <a:rPr lang="en-US" dirty="0" err="1" smtClean="0"/>
              <a:t>Paketen</a:t>
            </a:r>
            <a:r>
              <a:rPr lang="en-US" dirty="0" smtClean="0"/>
              <a:t> / </a:t>
            </a:r>
            <a:r>
              <a:rPr lang="en-US" dirty="0" err="1" smtClean="0"/>
              <a:t>Priorisierung</a:t>
            </a:r>
            <a:r>
              <a:rPr lang="en-US" dirty="0" smtClean="0"/>
              <a:t> von </a:t>
            </a:r>
            <a:r>
              <a:rPr lang="en-US" dirty="0" err="1" smtClean="0"/>
              <a:t>Netzverkehr</a:t>
            </a:r>
            <a:endParaRPr lang="en-US" dirty="0" smtClean="0"/>
          </a:p>
          <a:p>
            <a:pPr>
              <a:buNone/>
            </a:pPr>
            <a:r>
              <a:rPr lang="en-US" dirty="0" err="1" smtClean="0"/>
              <a:t>Anycast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Redundante</a:t>
            </a:r>
            <a:r>
              <a:rPr lang="en-US" dirty="0" smtClean="0"/>
              <a:t> </a:t>
            </a:r>
            <a:r>
              <a:rPr lang="en-US" dirty="0" err="1" smtClean="0"/>
              <a:t>Dienste</a:t>
            </a:r>
            <a:r>
              <a:rPr lang="en-US" dirty="0" smtClean="0"/>
              <a:t> </a:t>
            </a:r>
            <a:r>
              <a:rPr lang="en-US" dirty="0" err="1" smtClean="0"/>
              <a:t>ohne</a:t>
            </a:r>
            <a:r>
              <a:rPr lang="en-US" dirty="0" smtClean="0"/>
              <a:t> </a:t>
            </a:r>
            <a:r>
              <a:rPr lang="en-US" dirty="0" err="1" smtClean="0"/>
              <a:t>eindeutige</a:t>
            </a:r>
            <a:r>
              <a:rPr lang="en-US" dirty="0" smtClean="0"/>
              <a:t> </a:t>
            </a:r>
            <a:r>
              <a:rPr lang="en-US" dirty="0" err="1" smtClean="0"/>
              <a:t>Adressen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Mobiles Internet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Bessere</a:t>
            </a:r>
            <a:r>
              <a:rPr lang="en-US" dirty="0" smtClean="0"/>
              <a:t> </a:t>
            </a:r>
            <a:r>
              <a:rPr lang="en-US" dirty="0" err="1" smtClean="0"/>
              <a:t>Handhabung</a:t>
            </a:r>
            <a:r>
              <a:rPr lang="en-US" dirty="0" smtClean="0"/>
              <a:t> von </a:t>
            </a:r>
            <a:r>
              <a:rPr lang="en-US" dirty="0" err="1" smtClean="0"/>
              <a:t>mobilen</a:t>
            </a:r>
            <a:r>
              <a:rPr lang="en-US" dirty="0" smtClean="0"/>
              <a:t> </a:t>
            </a:r>
            <a:r>
              <a:rPr lang="en-US" dirty="0" err="1" smtClean="0"/>
              <a:t>Knoten</a:t>
            </a:r>
            <a:r>
              <a:rPr lang="en-US" dirty="0" smtClean="0"/>
              <a:t> und Roaming</a:t>
            </a: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5.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8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IPv6-Historie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5.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9</a:t>
            </a:fld>
            <a:endParaRPr lang="de-DE" altLang="x-none" dirty="0">
              <a:latin typeface="+mn-lt"/>
            </a:endParaRPr>
          </a:p>
        </p:txBody>
      </p:sp>
      <p:pic>
        <p:nvPicPr>
          <p:cNvPr id="2027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088" y="1543992"/>
            <a:ext cx="10344150" cy="515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feld 9"/>
          <p:cNvSpPr txBox="1"/>
          <p:nvPr/>
        </p:nvSpPr>
        <p:spPr>
          <a:xfrm>
            <a:off x="8694340" y="6835149"/>
            <a:ext cx="65216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16000" indent="-216000">
              <a:spcAft>
                <a:spcPts val="420"/>
              </a:spcAft>
            </a:pPr>
            <a:r>
              <a:rPr lang="en-US" sz="1400" dirty="0" smtClean="0">
                <a:solidFill>
                  <a:schemeClr val="accent2"/>
                </a:solidFill>
              </a:rPr>
              <a:t>© ARIN </a:t>
            </a:r>
            <a:endParaRPr lang="de-DE" sz="1400" dirty="0" err="1" smtClean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02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lides-official">
  <a:themeElements>
    <a:clrScheme name="Uni-Bonn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909085"/>
      </a:accent1>
      <a:accent2>
        <a:srgbClr val="07529A"/>
      </a:accent2>
      <a:accent3>
        <a:srgbClr val="EAB90C"/>
      </a:accent3>
      <a:accent4>
        <a:srgbClr val="D8D8C8"/>
      </a:accent4>
      <a:accent5>
        <a:srgbClr val="053D73"/>
      </a:accent5>
      <a:accent6>
        <a:srgbClr val="F8DE83"/>
      </a:accent6>
      <a:hlink>
        <a:srgbClr val="79BAF8"/>
      </a:hlink>
      <a:folHlink>
        <a:srgbClr val="6C6C62"/>
      </a:folHlink>
    </a:clrScheme>
    <a:fontScheme name="Uni-Bonn">
      <a:majorFont>
        <a:latin typeface="Exo 2"/>
        <a:ea typeface=""/>
        <a:cs typeface="Calibri"/>
      </a:majorFont>
      <a:minorFont>
        <a:latin typeface="Calibri"/>
        <a:ea typeface=""/>
        <a:cs typeface="Calibri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 sz="1400" dirty="0" err="1" smtClean="0">
            <a:solidFill>
              <a:schemeClr val="accent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16000" indent="-216000">
          <a:spcAft>
            <a:spcPts val="420"/>
          </a:spcAft>
          <a:buFont typeface="Calibri" panose="020F0502020204030204" pitchFamily="34" charset="0"/>
          <a:buChar char="−"/>
          <a:defRPr sz="1400" dirty="0" err="1" smtClean="0">
            <a:solidFill>
              <a:schemeClr val="accent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Netzwerksicherheit - Kapitel 4 - TLS</Template>
  <TotalTime>0</TotalTime>
  <Words>2133</Words>
  <Application>Microsoft Office PowerPoint</Application>
  <PresentationFormat>Benutzerdefiniert</PresentationFormat>
  <Paragraphs>469</Paragraphs>
  <Slides>40</Slides>
  <Notes>11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41" baseType="lpstr">
      <vt:lpstr>slides-official</vt:lpstr>
      <vt:lpstr>Vorlesung Netzwerksicherheit</vt:lpstr>
      <vt:lpstr>Internet Protocol v6</vt:lpstr>
      <vt:lpstr>Inhalte</vt:lpstr>
      <vt:lpstr>Motivation für IPv6</vt:lpstr>
      <vt:lpstr>Motivation für IPv6</vt:lpstr>
      <vt:lpstr>Motivation für IPv6</vt:lpstr>
      <vt:lpstr>IPv6 vs. IPv4</vt:lpstr>
      <vt:lpstr>IPv6 vs. IPv4 (forts.)</vt:lpstr>
      <vt:lpstr>IPv6-Historie</vt:lpstr>
      <vt:lpstr>IPv6 in Action?</vt:lpstr>
      <vt:lpstr>Ipv6 in Action</vt:lpstr>
      <vt:lpstr>Ipv6 in Action</vt:lpstr>
      <vt:lpstr>Ipv6 in Action</vt:lpstr>
      <vt:lpstr>Ipv6 in Action</vt:lpstr>
      <vt:lpstr>Migration zu IPv6</vt:lpstr>
      <vt:lpstr>Migration zu IPv6</vt:lpstr>
      <vt:lpstr>Header: IPv6 vs. IPv4</vt:lpstr>
      <vt:lpstr>Header: IPv6 vs. IPv4 (forts.)</vt:lpstr>
      <vt:lpstr>Header: IPv6 vs. IPv4 (forts.)</vt:lpstr>
      <vt:lpstr>Header: IPv6 vs. IPv4 (forts.)</vt:lpstr>
      <vt:lpstr>Header: IPv6 vs. IPv4 (forts.)</vt:lpstr>
      <vt:lpstr>Header: IPv6 vs. IPv4 (forts.)</vt:lpstr>
      <vt:lpstr>Header: IPv6 vs. IPv4 (forts.)</vt:lpstr>
      <vt:lpstr>IPv6-Adressen-Notation</vt:lpstr>
      <vt:lpstr>Adressauflösung</vt:lpstr>
      <vt:lpstr>Adressauflösung</vt:lpstr>
      <vt:lpstr>sLAAC mit Privacy Extensions</vt:lpstr>
      <vt:lpstr>SLAAC vs. DHCPv6</vt:lpstr>
      <vt:lpstr>SLAAC vs. DHCPv6</vt:lpstr>
      <vt:lpstr>ICMPv6</vt:lpstr>
      <vt:lpstr>ICMPv6</vt:lpstr>
      <vt:lpstr>IPSec</vt:lpstr>
      <vt:lpstr>IPSec Transport vs. Tunnel</vt:lpstr>
      <vt:lpstr>IPSec Transport vs. Tunnel</vt:lpstr>
      <vt:lpstr>IPv6 Fragmentierung</vt:lpstr>
      <vt:lpstr>Multicast</vt:lpstr>
      <vt:lpstr>Multicast</vt:lpstr>
      <vt:lpstr>Netzwerkarchitektur</vt:lpstr>
      <vt:lpstr>Offensichtliche Unterschiede IPv4 – IPv6</vt:lpstr>
      <vt:lpstr>Ende</vt:lpstr>
    </vt:vector>
  </TitlesOfParts>
  <Company>HRZ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Traditionell  modern</dc:title>
  <dc:creator>Vohwinkel</dc:creator>
  <cp:lastModifiedBy>Wuebbeling</cp:lastModifiedBy>
  <cp:revision>978</cp:revision>
  <cp:lastPrinted>2015-04-22T15:43:08Z</cp:lastPrinted>
  <dcterms:created xsi:type="dcterms:W3CDTF">2004-10-07T07:33:45Z</dcterms:created>
  <dcterms:modified xsi:type="dcterms:W3CDTF">2023-06-05T09:34:36Z</dcterms:modified>
</cp:coreProperties>
</file>